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58"/>
  </p:notesMasterIdLst>
  <p:sldIdLst>
    <p:sldId id="256" r:id="rId2"/>
    <p:sldId id="653" r:id="rId3"/>
    <p:sldId id="654" r:id="rId4"/>
    <p:sldId id="539" r:id="rId5"/>
    <p:sldId id="555" r:id="rId6"/>
    <p:sldId id="627" r:id="rId7"/>
    <p:sldId id="541" r:id="rId8"/>
    <p:sldId id="526" r:id="rId9"/>
    <p:sldId id="540" r:id="rId10"/>
    <p:sldId id="529" r:id="rId11"/>
    <p:sldId id="622" r:id="rId12"/>
    <p:sldId id="635" r:id="rId13"/>
    <p:sldId id="636" r:id="rId14"/>
    <p:sldId id="624" r:id="rId15"/>
    <p:sldId id="258" r:id="rId16"/>
    <p:sldId id="663" r:id="rId17"/>
    <p:sldId id="664" r:id="rId18"/>
    <p:sldId id="628" r:id="rId19"/>
    <p:sldId id="660" r:id="rId20"/>
    <p:sldId id="661" r:id="rId21"/>
    <p:sldId id="260" r:id="rId22"/>
    <p:sldId id="662" r:id="rId23"/>
    <p:sldId id="573" r:id="rId24"/>
    <p:sldId id="614" r:id="rId25"/>
    <p:sldId id="617" r:id="rId26"/>
    <p:sldId id="618" r:id="rId27"/>
    <p:sldId id="616" r:id="rId28"/>
    <p:sldId id="630" r:id="rId29"/>
    <p:sldId id="615" r:id="rId30"/>
    <p:sldId id="629" r:id="rId31"/>
    <p:sldId id="631" r:id="rId32"/>
    <p:sldId id="632" r:id="rId33"/>
    <p:sldId id="633" r:id="rId34"/>
    <p:sldId id="259" r:id="rId35"/>
    <p:sldId id="270" r:id="rId36"/>
    <p:sldId id="656" r:id="rId37"/>
    <p:sldId id="626" r:id="rId38"/>
    <p:sldId id="639" r:id="rId39"/>
    <p:sldId id="657" r:id="rId40"/>
    <p:sldId id="658" r:id="rId41"/>
    <p:sldId id="655" r:id="rId42"/>
    <p:sldId id="659" r:id="rId43"/>
    <p:sldId id="650" r:id="rId44"/>
    <p:sldId id="651" r:id="rId45"/>
    <p:sldId id="652" r:id="rId46"/>
    <p:sldId id="640" r:id="rId47"/>
    <p:sldId id="641" r:id="rId48"/>
    <p:sldId id="642" r:id="rId49"/>
    <p:sldId id="637" r:id="rId50"/>
    <p:sldId id="638" r:id="rId51"/>
    <p:sldId id="649" r:id="rId52"/>
    <p:sldId id="643" r:id="rId53"/>
    <p:sldId id="644" r:id="rId54"/>
    <p:sldId id="645" r:id="rId55"/>
    <p:sldId id="646" r:id="rId56"/>
    <p:sldId id="64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007A"/>
    <a:srgbClr val="990033"/>
    <a:srgbClr val="000066"/>
    <a:srgbClr val="CC0000"/>
    <a:srgbClr val="0000CC"/>
    <a:srgbClr val="990000"/>
    <a:srgbClr val="339966"/>
    <a:srgbClr val="FF0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564142-1FF3-4870-A046-C03552228748}" type="datetimeFigureOut">
              <a:rPr lang="en-US" smtClean="0"/>
              <a:pPr/>
              <a:t>9/19/2022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52CBBE-AE3C-4DE3-B4C7-AF358932639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FE34FC2C-95E3-49E5-9E5F-3F09E1E9D60B}"/>
              </a:ext>
            </a:extLst>
          </p:cNvPr>
          <p:cNvSpPr txBox="1">
            <a:spLocks noGrp="1" noRot="1" noChangeAspect="1" noChangeArrowheads="1" noTextEdit="1"/>
          </p:cNvSpPr>
          <p:nvPr>
            <p:ph type="sldImg"/>
          </p:nvPr>
        </p:nvSpPr>
        <p:spPr>
          <a:xfrm>
            <a:off x="1196975" y="704850"/>
            <a:ext cx="4640263" cy="34813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5" name="Rectangle 2">
            <a:extLst>
              <a:ext uri="{FF2B5EF4-FFF2-40B4-BE49-F238E27FC236}">
                <a16:creationId xmlns:a16="http://schemas.microsoft.com/office/drawing/2014/main" id="{EA0E885E-F556-4D85-B9B3-53D3296EEFA9}"/>
              </a:ext>
            </a:extLst>
          </p:cNvPr>
          <p:cNvSpPr txBox="1">
            <a:spLocks noGrp="1" noChangeArrowheads="1"/>
          </p:cNvSpPr>
          <p:nvPr>
            <p:ph type="body" idx="1"/>
          </p:nvPr>
        </p:nvSpPr>
        <p:spPr>
          <a:xfrm>
            <a:off x="703263" y="4410075"/>
            <a:ext cx="5627687" cy="41783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8F67C3BA-27A4-4655-AB18-0EC89478650B}"/>
              </a:ext>
            </a:extLst>
          </p:cNvPr>
          <p:cNvSpPr txBox="1">
            <a:spLocks noGrp="1" noRot="1" noChangeAspect="1" noChangeArrowheads="1" noTextEdit="1"/>
          </p:cNvSpPr>
          <p:nvPr>
            <p:ph type="sldImg"/>
          </p:nvPr>
        </p:nvSpPr>
        <p:spPr>
          <a:xfrm>
            <a:off x="1196975" y="704850"/>
            <a:ext cx="4640263" cy="34813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1" name="Rectangle 2">
            <a:extLst>
              <a:ext uri="{FF2B5EF4-FFF2-40B4-BE49-F238E27FC236}">
                <a16:creationId xmlns:a16="http://schemas.microsoft.com/office/drawing/2014/main" id="{0A3647CB-8593-4A86-BFF8-3A7476D0DEA3}"/>
              </a:ext>
            </a:extLst>
          </p:cNvPr>
          <p:cNvSpPr txBox="1">
            <a:spLocks noGrp="1" noChangeArrowheads="1"/>
          </p:cNvSpPr>
          <p:nvPr>
            <p:ph type="body" idx="1"/>
          </p:nvPr>
        </p:nvSpPr>
        <p:spPr>
          <a:xfrm>
            <a:off x="703263" y="4410075"/>
            <a:ext cx="5627687" cy="41783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E72830C5-5C09-4EF8-908A-4A399D2AA075}"/>
              </a:ext>
            </a:extLst>
          </p:cNvPr>
          <p:cNvSpPr txBox="1">
            <a:spLocks noGrp="1" noRot="1" noChangeAspect="1" noChangeArrowheads="1" noTextEdit="1"/>
          </p:cNvSpPr>
          <p:nvPr>
            <p:ph type="sldImg"/>
          </p:nvPr>
        </p:nvSpPr>
        <p:spPr>
          <a:xfrm>
            <a:off x="1196975" y="704850"/>
            <a:ext cx="4640263" cy="34813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3" name="Rectangle 2">
            <a:extLst>
              <a:ext uri="{FF2B5EF4-FFF2-40B4-BE49-F238E27FC236}">
                <a16:creationId xmlns:a16="http://schemas.microsoft.com/office/drawing/2014/main" id="{D209A8C5-C54D-4058-8FB0-E47267115BCC}"/>
              </a:ext>
            </a:extLst>
          </p:cNvPr>
          <p:cNvSpPr txBox="1">
            <a:spLocks noGrp="1" noChangeArrowheads="1"/>
          </p:cNvSpPr>
          <p:nvPr>
            <p:ph type="body" idx="1"/>
          </p:nvPr>
        </p:nvSpPr>
        <p:spPr>
          <a:xfrm>
            <a:off x="703263" y="4410075"/>
            <a:ext cx="5627687" cy="41783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7422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CEBCAD-CB02-46C9-82E6-699C3637273A}" type="datetime1">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8EFBA-C9BC-40A8-B019-914AF4375C0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949C1-1CFA-4F38-B8AD-224DDCC9B256}" type="datetime1">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8EFBA-C9BC-40A8-B019-914AF4375C0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34AC72-2156-4889-825B-5819D50916CC}" type="datetime1">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8EFBA-C9BC-40A8-B019-914AF4375C0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E28FF2-5C19-4FD8-AFAA-37574F2A96A3}" type="datetime1">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8EFBA-C9BC-40A8-B019-914AF4375C0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B7385D-367F-4896-B479-D6C8436EE9D8}" type="datetime1">
              <a:rPr lang="en-US" smtClean="0"/>
              <a:pPr/>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A8EFBA-C9BC-40A8-B019-914AF4375C0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07BA2F-533F-4A16-B55C-1F4BE1B8CDDA}" type="datetime1">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A8EFBA-C9BC-40A8-B019-914AF4375C0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28E495-E9E0-466A-BC8A-C8B2CB44D30E}" type="datetime1">
              <a:rPr lang="en-US" smtClean="0"/>
              <a:pPr/>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A8EFBA-C9BC-40A8-B019-914AF4375C0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2D4A0B-E7FB-4C64-AD54-39829619C15E}" type="datetime1">
              <a:rPr lang="en-US" smtClean="0"/>
              <a:pPr/>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A8EFBA-C9BC-40A8-B019-914AF4375C0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6D4396-E946-4CD9-8F6B-8B4341B90975}" type="datetime1">
              <a:rPr lang="en-US" smtClean="0"/>
              <a:pPr/>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A8EFBA-C9BC-40A8-B019-914AF4375C0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B3548F-60DB-4A60-B780-881520F34FBF}" type="datetime1">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A8EFBA-C9BC-40A8-B019-914AF4375C0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ED1E33-A3C2-4408-96BB-E6875C26987B}" type="datetime1">
              <a:rPr lang="en-US" smtClean="0"/>
              <a:pPr/>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A8EFBA-C9BC-40A8-B019-914AF4375C0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02A3F-EE16-4C5A-A896-8EF37EF42582}" type="datetime1">
              <a:rPr lang="en-US" smtClean="0"/>
              <a:pPr/>
              <a:t>9/19/2022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8EFBA-C9BC-40A8-B019-914AF4375C0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3.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oleObject" Target="../embeddings/oleObject7.bin"/><Relationship Id="rId17" Type="http://schemas.openxmlformats.org/officeDocument/2006/relationships/image" Target="../media/image45.wmf"/><Relationship Id="rId2" Type="http://schemas.openxmlformats.org/officeDocument/2006/relationships/notesSlide" Target="../notesSlides/notesSlide3.xml"/><Relationship Id="rId16" Type="http://schemas.openxmlformats.org/officeDocument/2006/relationships/oleObject" Target="../embeddings/oleObject9.bin"/><Relationship Id="rId1" Type="http://schemas.openxmlformats.org/officeDocument/2006/relationships/slideLayout" Target="../slideLayouts/slideLayout7.xml"/><Relationship Id="rId6" Type="http://schemas.openxmlformats.org/officeDocument/2006/relationships/image" Target="../media/image39.wmf"/><Relationship Id="rId11" Type="http://schemas.openxmlformats.org/officeDocument/2006/relationships/image" Target="../media/image42.png"/><Relationship Id="rId5" Type="http://schemas.openxmlformats.org/officeDocument/2006/relationships/oleObject" Target="../embeddings/oleObject4.bin"/><Relationship Id="rId15" Type="http://schemas.openxmlformats.org/officeDocument/2006/relationships/image" Target="../media/image44.wmf"/><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6.bin"/><Relationship Id="rId14" Type="http://schemas.openxmlformats.org/officeDocument/2006/relationships/oleObject" Target="../embeddings/oleObject8.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oleObject" Target="../embeddings/oleObject10.bin"/><Relationship Id="rId1" Type="http://schemas.openxmlformats.org/officeDocument/2006/relationships/slideLayout" Target="../slideLayouts/slideLayout7.xml"/><Relationship Id="rId5" Type="http://schemas.openxmlformats.org/officeDocument/2006/relationships/image" Target="../media/image59.wmf"/><Relationship Id="rId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714499" y="4576967"/>
            <a:ext cx="5715000" cy="1371600"/>
          </a:xfrm>
        </p:spPr>
        <p:txBody>
          <a:bodyPr>
            <a:noAutofit/>
          </a:bodyPr>
          <a:lstStyle/>
          <a:p>
            <a:pPr algn="ctr">
              <a:buNone/>
            </a:pPr>
            <a:r>
              <a:rPr lang="en-US" sz="2400" b="1" dirty="0">
                <a:solidFill>
                  <a:srgbClr val="660066"/>
                </a:solidFill>
                <a:latin typeface="Times New Roman" pitchFamily="18" charset="0"/>
                <a:cs typeface="Times New Roman" pitchFamily="18" charset="0"/>
              </a:rPr>
              <a:t>Dr. </a:t>
            </a:r>
            <a:r>
              <a:rPr lang="en-US" sz="2400" b="1" dirty="0" err="1">
                <a:solidFill>
                  <a:srgbClr val="660066"/>
                </a:solidFill>
                <a:latin typeface="Times New Roman" pitchFamily="18" charset="0"/>
                <a:cs typeface="Times New Roman" pitchFamily="18" charset="0"/>
              </a:rPr>
              <a:t>Rajashekhar</a:t>
            </a:r>
            <a:r>
              <a:rPr lang="en-US" sz="2400" b="1" dirty="0">
                <a:solidFill>
                  <a:srgbClr val="660066"/>
                </a:solidFill>
                <a:latin typeface="Times New Roman" pitchFamily="18" charset="0"/>
                <a:cs typeface="Times New Roman" pitchFamily="18" charset="0"/>
              </a:rPr>
              <a:t>  F. </a:t>
            </a:r>
            <a:r>
              <a:rPr lang="en-US" sz="2400" b="1" dirty="0" err="1">
                <a:solidFill>
                  <a:srgbClr val="660066"/>
                </a:solidFill>
                <a:latin typeface="Times New Roman" pitchFamily="18" charset="0"/>
                <a:cs typeface="Times New Roman" pitchFamily="18" charset="0"/>
              </a:rPr>
              <a:t>Bhajantri</a:t>
            </a:r>
            <a:endParaRPr lang="en-US" sz="2400" b="1" dirty="0">
              <a:solidFill>
                <a:srgbClr val="660066"/>
              </a:solidFill>
              <a:latin typeface="Times New Roman" pitchFamily="18" charset="0"/>
              <a:cs typeface="Times New Roman" pitchFamily="18" charset="0"/>
            </a:endParaRPr>
          </a:p>
          <a:p>
            <a:pPr algn="ctr">
              <a:buNone/>
            </a:pPr>
            <a:r>
              <a:rPr lang="en-US" sz="2400" b="1" dirty="0">
                <a:solidFill>
                  <a:srgbClr val="660066"/>
                </a:solidFill>
                <a:latin typeface="Times New Roman" pitchFamily="18" charset="0"/>
                <a:cs typeface="Times New Roman" pitchFamily="18" charset="0"/>
              </a:rPr>
              <a:t>Department of Physics </a:t>
            </a:r>
          </a:p>
          <a:p>
            <a:pPr algn="ctr">
              <a:buNone/>
            </a:pPr>
            <a:r>
              <a:rPr lang="en-US" sz="2400" b="1" dirty="0" err="1">
                <a:solidFill>
                  <a:srgbClr val="660066"/>
                </a:solidFill>
                <a:latin typeface="Times New Roman" pitchFamily="18" charset="0"/>
                <a:cs typeface="Times New Roman" pitchFamily="18" charset="0"/>
              </a:rPr>
              <a:t>Karnatak</a:t>
            </a:r>
            <a:r>
              <a:rPr lang="en-US" sz="2400" b="1" dirty="0">
                <a:solidFill>
                  <a:srgbClr val="660066"/>
                </a:solidFill>
                <a:latin typeface="Times New Roman" pitchFamily="18" charset="0"/>
                <a:cs typeface="Times New Roman" pitchFamily="18" charset="0"/>
              </a:rPr>
              <a:t> University, Dharwad</a:t>
            </a:r>
          </a:p>
        </p:txBody>
      </p:sp>
      <p:pic>
        <p:nvPicPr>
          <p:cNvPr id="8" name="Picture 7"/>
          <p:cNvPicPr/>
          <p:nvPr/>
        </p:nvPicPr>
        <p:blipFill>
          <a:blip r:embed="rId2" cstate="print"/>
          <a:srcRect/>
          <a:stretch>
            <a:fillRect/>
          </a:stretch>
        </p:blipFill>
        <p:spPr bwMode="auto">
          <a:xfrm>
            <a:off x="3962400" y="678297"/>
            <a:ext cx="1219200" cy="1295400"/>
          </a:xfrm>
          <a:prstGeom prst="rect">
            <a:avLst/>
          </a:prstGeom>
          <a:noFill/>
          <a:ln w="9525">
            <a:noFill/>
            <a:miter lim="800000"/>
            <a:headEnd/>
            <a:tailEnd/>
          </a:ln>
        </p:spPr>
      </p:pic>
      <p:sp>
        <p:nvSpPr>
          <p:cNvPr id="5" name="Rectangle 4">
            <a:extLst>
              <a:ext uri="{FF2B5EF4-FFF2-40B4-BE49-F238E27FC236}">
                <a16:creationId xmlns:a16="http://schemas.microsoft.com/office/drawing/2014/main" id="{D49F50FD-2C23-4E4C-B145-37ECE256628E}"/>
              </a:ext>
            </a:extLst>
          </p:cNvPr>
          <p:cNvSpPr/>
          <p:nvPr/>
        </p:nvSpPr>
        <p:spPr>
          <a:xfrm>
            <a:off x="479800" y="3277924"/>
            <a:ext cx="8184397" cy="1077218"/>
          </a:xfrm>
          <a:prstGeom prst="rect">
            <a:avLst/>
          </a:prstGeom>
        </p:spPr>
        <p:txBody>
          <a:bodyPr wrap="square">
            <a:spAutoFit/>
          </a:bodyPr>
          <a:lstStyle/>
          <a:p>
            <a:pPr algn="ctr"/>
            <a:r>
              <a:rPr lang="en-US" sz="3200" b="1" dirty="0">
                <a:solidFill>
                  <a:srgbClr val="DC214D"/>
                </a:solidFill>
                <a:latin typeface="ArialMT,Bold"/>
              </a:rPr>
              <a:t>PHCT 2.3: Nuclear and Particle Physics (General)</a:t>
            </a:r>
            <a:endParaRPr lang="en-US" sz="3200" dirty="0"/>
          </a:p>
        </p:txBody>
      </p:sp>
      <p:sp>
        <p:nvSpPr>
          <p:cNvPr id="4" name="Rectangle 4">
            <a:extLst>
              <a:ext uri="{FF2B5EF4-FFF2-40B4-BE49-F238E27FC236}">
                <a16:creationId xmlns:a16="http://schemas.microsoft.com/office/drawing/2014/main" id="{9EF70B18-6783-4C74-B7BB-2D37E6E20334}"/>
              </a:ext>
            </a:extLst>
          </p:cNvPr>
          <p:cNvSpPr>
            <a:spLocks noChangeArrowheads="1"/>
          </p:cNvSpPr>
          <p:nvPr/>
        </p:nvSpPr>
        <p:spPr bwMode="auto">
          <a:xfrm>
            <a:off x="1066800" y="872026"/>
            <a:ext cx="723900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1" i="0" u="none" strike="noStrike" cap="none" normalizeH="0" baseline="0" dirty="0">
              <a:ln>
                <a:noFill/>
              </a:ln>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0000FF"/>
                </a:solidFill>
                <a:effectLst/>
                <a:latin typeface="Calibri" panose="020F0502020204030204" pitchFamily="34" charset="0"/>
                <a:ea typeface="Calibri" panose="020F0502020204030204" pitchFamily="34" charset="0"/>
                <a:cs typeface="Calibri" panose="020F0502020204030204" pitchFamily="34" charset="0"/>
              </a:rPr>
              <a:t>KARNATAK                   UNIVERSITY</a:t>
            </a:r>
            <a:r>
              <a:rPr kumimoji="0" lang="en-US" altLang="en-US" sz="40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00F6D52B-3199-486F-B123-6064630D2996}"/>
              </a:ext>
            </a:extLst>
          </p:cNvPr>
          <p:cNvSpPr/>
          <p:nvPr/>
        </p:nvSpPr>
        <p:spPr>
          <a:xfrm>
            <a:off x="579553" y="2236558"/>
            <a:ext cx="8184397" cy="584775"/>
          </a:xfrm>
          <a:prstGeom prst="rect">
            <a:avLst/>
          </a:prstGeom>
        </p:spPr>
        <p:txBody>
          <a:bodyPr wrap="square">
            <a:spAutoFit/>
          </a:bodyPr>
          <a:lstStyle/>
          <a:p>
            <a:pPr algn="ctr"/>
            <a:r>
              <a:rPr lang="en-US" sz="3200" b="1" dirty="0">
                <a:solidFill>
                  <a:srgbClr val="002060"/>
                </a:solidFill>
                <a:latin typeface="ArialMT,Bold"/>
              </a:rPr>
              <a:t>II Sem M.Sc. Physics</a:t>
            </a:r>
            <a:endParaRPr lang="en-US" sz="3200" dirty="0">
              <a:solidFill>
                <a:srgbClr val="002060"/>
              </a:solidFill>
            </a:endParaRPr>
          </a:p>
        </p:txBody>
      </p:sp>
    </p:spTree>
  </p:cSld>
  <p:clrMapOvr>
    <a:masterClrMapping/>
  </p:clrMapOvr>
  <p:transition>
    <p:pull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228334-10A9-43BC-9698-75B68F9964A3}"/>
              </a:ext>
            </a:extLst>
          </p:cNvPr>
          <p:cNvPicPr>
            <a:picLocks noChangeAspect="1"/>
          </p:cNvPicPr>
          <p:nvPr/>
        </p:nvPicPr>
        <p:blipFill>
          <a:blip r:embed="rId2"/>
          <a:stretch>
            <a:fillRect/>
          </a:stretch>
        </p:blipFill>
        <p:spPr>
          <a:xfrm>
            <a:off x="5327072" y="4205444"/>
            <a:ext cx="3235635" cy="2533433"/>
          </a:xfrm>
          <a:prstGeom prst="rect">
            <a:avLst/>
          </a:prstGeom>
        </p:spPr>
      </p:pic>
      <p:sp>
        <p:nvSpPr>
          <p:cNvPr id="2" name="Slide Number Placeholder 1">
            <a:extLst>
              <a:ext uri="{FF2B5EF4-FFF2-40B4-BE49-F238E27FC236}">
                <a16:creationId xmlns:a16="http://schemas.microsoft.com/office/drawing/2014/main" id="{2B8DBF90-F198-4EC8-8FD1-D77EF3898ACA}"/>
              </a:ext>
            </a:extLst>
          </p:cNvPr>
          <p:cNvSpPr>
            <a:spLocks noGrp="1"/>
          </p:cNvSpPr>
          <p:nvPr>
            <p:ph type="sldNum" sz="quarter" idx="12"/>
          </p:nvPr>
        </p:nvSpPr>
        <p:spPr/>
        <p:txBody>
          <a:bodyPr/>
          <a:lstStyle/>
          <a:p>
            <a:fld id="{C4A8EFBA-C9BC-40A8-B019-914AF4375C02}" type="slidenum">
              <a:rPr lang="en-US" smtClean="0"/>
              <a:pPr/>
              <a:t>10</a:t>
            </a:fld>
            <a:endParaRPr lang="en-US"/>
          </a:p>
        </p:txBody>
      </p:sp>
      <p:sp>
        <p:nvSpPr>
          <p:cNvPr id="3" name="Rectangle 2">
            <a:extLst>
              <a:ext uri="{FF2B5EF4-FFF2-40B4-BE49-F238E27FC236}">
                <a16:creationId xmlns:a16="http://schemas.microsoft.com/office/drawing/2014/main" id="{D7B8373C-CD93-4F8E-B445-940CDB1C875E}"/>
              </a:ext>
            </a:extLst>
          </p:cNvPr>
          <p:cNvSpPr/>
          <p:nvPr/>
        </p:nvSpPr>
        <p:spPr>
          <a:xfrm>
            <a:off x="176213" y="803916"/>
            <a:ext cx="8382000" cy="4185761"/>
          </a:xfrm>
          <a:prstGeom prst="rect">
            <a:avLst/>
          </a:prstGeom>
        </p:spPr>
        <p:txBody>
          <a:bodyPr wrap="square">
            <a:spAutoFit/>
          </a:bodyPr>
          <a:lstStyle/>
          <a:p>
            <a:pPr marL="285750" indent="-285750" algn="just">
              <a:buFont typeface="Wingdings" panose="05000000000000000000" pitchFamily="2" charset="2"/>
              <a:buChar char="Ø"/>
            </a:pPr>
            <a:r>
              <a:rPr lang="en-US" sz="2200" dirty="0">
                <a:solidFill>
                  <a:srgbClr val="800000"/>
                </a:solidFill>
                <a:latin typeface="Book Antiqua" panose="02040602050305030304" pitchFamily="18" charset="0"/>
              </a:rPr>
              <a:t>Nucleus the central part of an atom contains almost entire mass of the atom consists of two principal elementary particles, namely, proton and neutron. </a:t>
            </a:r>
            <a:endParaRPr lang="en-US" sz="2200" dirty="0">
              <a:solidFill>
                <a:srgbClr val="452DF3"/>
              </a:solidFill>
              <a:latin typeface="Book Antiqua" panose="02040602050305030304" pitchFamily="18" charset="0"/>
            </a:endParaRPr>
          </a:p>
          <a:p>
            <a:pPr marL="285750" indent="-285750" algn="just">
              <a:buFont typeface="Wingdings" panose="05000000000000000000" pitchFamily="2" charset="2"/>
              <a:buChar char="Ø"/>
            </a:pPr>
            <a:endParaRPr lang="en-US" sz="2200" dirty="0">
              <a:solidFill>
                <a:srgbClr val="800000"/>
              </a:solidFill>
              <a:latin typeface="Book Antiqua" panose="02040602050305030304" pitchFamily="18" charset="0"/>
            </a:endParaRPr>
          </a:p>
          <a:p>
            <a:pPr marL="285750" indent="-285750" algn="just">
              <a:buFont typeface="Wingdings" panose="05000000000000000000" pitchFamily="2" charset="2"/>
              <a:buChar char="Ø"/>
            </a:pPr>
            <a:r>
              <a:rPr lang="en-US" sz="2200" dirty="0">
                <a:solidFill>
                  <a:srgbClr val="800000"/>
                </a:solidFill>
                <a:latin typeface="Book Antiqua" panose="02040602050305030304" pitchFamily="18" charset="0"/>
              </a:rPr>
              <a:t>Proton is a positively charged </a:t>
            </a:r>
          </a:p>
          <a:p>
            <a:pPr algn="just"/>
            <a:r>
              <a:rPr lang="en-US" sz="2200" dirty="0">
                <a:solidFill>
                  <a:srgbClr val="800000"/>
                </a:solidFill>
                <a:latin typeface="Book Antiqua" panose="02040602050305030304" pitchFamily="18" charset="0"/>
              </a:rPr>
              <a:t>    particle, while neutron has zero </a:t>
            </a:r>
          </a:p>
          <a:p>
            <a:pPr algn="just"/>
            <a:r>
              <a:rPr lang="en-US" sz="2200" dirty="0">
                <a:solidFill>
                  <a:srgbClr val="800000"/>
                </a:solidFill>
                <a:latin typeface="Book Antiqua" panose="02040602050305030304" pitchFamily="18" charset="0"/>
              </a:rPr>
              <a:t>    electrical charge. </a:t>
            </a:r>
          </a:p>
          <a:p>
            <a:pPr marL="285750" indent="-285750" algn="just">
              <a:buFont typeface="Wingdings" panose="05000000000000000000" pitchFamily="2" charset="2"/>
              <a:buChar char="Ø"/>
            </a:pPr>
            <a:endParaRPr lang="en-US" sz="2200" dirty="0">
              <a:solidFill>
                <a:srgbClr val="800000"/>
              </a:solidFill>
              <a:latin typeface="Book Antiqua" panose="02040602050305030304" pitchFamily="18" charset="0"/>
            </a:endParaRPr>
          </a:p>
          <a:p>
            <a:pPr marL="285750" indent="-285750" algn="just">
              <a:buFont typeface="Wingdings" panose="05000000000000000000" pitchFamily="2" charset="2"/>
              <a:buChar char="Ø"/>
            </a:pPr>
            <a:r>
              <a:rPr lang="en-US" sz="2200" dirty="0">
                <a:solidFill>
                  <a:srgbClr val="800000"/>
                </a:solidFill>
                <a:latin typeface="Book Antiqua" panose="02040602050305030304" pitchFamily="18" charset="0"/>
              </a:rPr>
              <a:t>The negative counterpart of </a:t>
            </a:r>
          </a:p>
          <a:p>
            <a:pPr algn="just"/>
            <a:r>
              <a:rPr lang="en-US" sz="2200" dirty="0">
                <a:solidFill>
                  <a:srgbClr val="800000"/>
                </a:solidFill>
                <a:latin typeface="Book Antiqua" panose="02040602050305030304" pitchFamily="18" charset="0"/>
              </a:rPr>
              <a:t>    proton, i.e. electrons revolves round </a:t>
            </a:r>
          </a:p>
          <a:p>
            <a:pPr algn="just"/>
            <a:r>
              <a:rPr lang="en-US" sz="2200" dirty="0">
                <a:solidFill>
                  <a:srgbClr val="800000"/>
                </a:solidFill>
                <a:latin typeface="Book Antiqua" panose="02040602050305030304" pitchFamily="18" charset="0"/>
              </a:rPr>
              <a:t>    the nucleus in some specific </a:t>
            </a:r>
          </a:p>
          <a:p>
            <a:pPr algn="just"/>
            <a:r>
              <a:rPr lang="en-US" sz="2200" dirty="0">
                <a:solidFill>
                  <a:srgbClr val="800000"/>
                </a:solidFill>
                <a:latin typeface="Book Antiqua" panose="02040602050305030304" pitchFamily="18" charset="0"/>
              </a:rPr>
              <a:t>    </a:t>
            </a:r>
            <a:r>
              <a:rPr lang="en-US" sz="2400" dirty="0">
                <a:solidFill>
                  <a:srgbClr val="800000"/>
                </a:solidFill>
                <a:latin typeface="Book Antiqua" panose="02040602050305030304" pitchFamily="18" charset="0"/>
              </a:rPr>
              <a:t>quantized orbits. </a:t>
            </a:r>
          </a:p>
        </p:txBody>
      </p:sp>
      <p:sp>
        <p:nvSpPr>
          <p:cNvPr id="6" name="Text Box 1">
            <a:extLst>
              <a:ext uri="{FF2B5EF4-FFF2-40B4-BE49-F238E27FC236}">
                <a16:creationId xmlns:a16="http://schemas.microsoft.com/office/drawing/2014/main" id="{217C2455-C42F-415A-BB12-9819C3CCFCCD}"/>
              </a:ext>
            </a:extLst>
          </p:cNvPr>
          <p:cNvSpPr txBox="1">
            <a:spLocks noChangeArrowheads="1"/>
          </p:cNvSpPr>
          <p:nvPr/>
        </p:nvSpPr>
        <p:spPr bwMode="auto">
          <a:xfrm>
            <a:off x="2046143" y="0"/>
            <a:ext cx="5043487" cy="94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4000" b="1" dirty="0">
                <a:solidFill>
                  <a:srgbClr val="000000"/>
                </a:solidFill>
                <a:latin typeface="Book Antiqua" panose="02040602050305030304" pitchFamily="18" charset="0"/>
              </a:rPr>
              <a:t>Atomic Nucleus</a:t>
            </a:r>
          </a:p>
        </p:txBody>
      </p:sp>
      <p:pic>
        <p:nvPicPr>
          <p:cNvPr id="11" name="Picture 10">
            <a:extLst>
              <a:ext uri="{FF2B5EF4-FFF2-40B4-BE49-F238E27FC236}">
                <a16:creationId xmlns:a16="http://schemas.microsoft.com/office/drawing/2014/main" id="{C7C38BD3-073E-43B4-8AE1-CCC90E74C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553703"/>
            <a:ext cx="2945117" cy="2533434"/>
          </a:xfrm>
          <a:prstGeom prst="rect">
            <a:avLst/>
          </a:prstGeom>
        </p:spPr>
      </p:pic>
      <p:pic>
        <p:nvPicPr>
          <p:cNvPr id="4" name="Picture 3">
            <a:extLst>
              <a:ext uri="{FF2B5EF4-FFF2-40B4-BE49-F238E27FC236}">
                <a16:creationId xmlns:a16="http://schemas.microsoft.com/office/drawing/2014/main" id="{DD2FA757-32A0-49DA-8144-7B143BFC69ED}"/>
              </a:ext>
            </a:extLst>
          </p:cNvPr>
          <p:cNvPicPr>
            <a:picLocks noChangeAspect="1"/>
          </p:cNvPicPr>
          <p:nvPr/>
        </p:nvPicPr>
        <p:blipFill>
          <a:blip r:embed="rId4"/>
          <a:stretch>
            <a:fillRect/>
          </a:stretch>
        </p:blipFill>
        <p:spPr>
          <a:xfrm>
            <a:off x="3962130" y="4650390"/>
            <a:ext cx="1446747" cy="915187"/>
          </a:xfrm>
          <a:prstGeom prst="rect">
            <a:avLst/>
          </a:prstGeom>
        </p:spPr>
      </p:pic>
      <p:sp>
        <p:nvSpPr>
          <p:cNvPr id="8" name="Rectangle 7">
            <a:extLst>
              <a:ext uri="{FF2B5EF4-FFF2-40B4-BE49-F238E27FC236}">
                <a16:creationId xmlns:a16="http://schemas.microsoft.com/office/drawing/2014/main" id="{AB56F40E-B867-4B8E-8CAA-9D0556B46CEA}"/>
              </a:ext>
            </a:extLst>
          </p:cNvPr>
          <p:cNvSpPr/>
          <p:nvPr/>
        </p:nvSpPr>
        <p:spPr>
          <a:xfrm>
            <a:off x="410510" y="4970968"/>
            <a:ext cx="4126916" cy="1631216"/>
          </a:xfrm>
          <a:prstGeom prst="rect">
            <a:avLst/>
          </a:prstGeom>
        </p:spPr>
        <p:txBody>
          <a:bodyPr wrap="square">
            <a:spAutoFit/>
          </a:bodyPr>
          <a:lstStyle/>
          <a:p>
            <a:r>
              <a:rPr lang="en-US" sz="2000" i="1" dirty="0">
                <a:latin typeface="Book Antiqua" panose="02040602050305030304" pitchFamily="18" charset="0"/>
              </a:rPr>
              <a:t>X </a:t>
            </a:r>
            <a:r>
              <a:rPr lang="en-US" sz="2000" dirty="0">
                <a:latin typeface="Book Antiqua" panose="02040602050305030304" pitchFamily="18" charset="0"/>
              </a:rPr>
              <a:t>= element symbol</a:t>
            </a:r>
          </a:p>
          <a:p>
            <a:r>
              <a:rPr lang="en-US" sz="2000" i="1" dirty="0">
                <a:latin typeface="Book Antiqua" panose="02040602050305030304" pitchFamily="18" charset="0"/>
              </a:rPr>
              <a:t>Z </a:t>
            </a:r>
            <a:r>
              <a:rPr lang="en-US" sz="2000" dirty="0">
                <a:latin typeface="Book Antiqua" panose="02040602050305030304" pitchFamily="18" charset="0"/>
              </a:rPr>
              <a:t>(</a:t>
            </a:r>
            <a:r>
              <a:rPr lang="en-US" sz="2000" i="1" dirty="0">
                <a:latin typeface="Book Antiqua" panose="02040602050305030304" pitchFamily="18" charset="0"/>
              </a:rPr>
              <a:t>atomic number</a:t>
            </a:r>
            <a:r>
              <a:rPr lang="en-US" sz="2000" dirty="0">
                <a:latin typeface="Book Antiqua" panose="02040602050305030304" pitchFamily="18" charset="0"/>
              </a:rPr>
              <a:t>) = </a:t>
            </a:r>
          </a:p>
          <a:p>
            <a:r>
              <a:rPr lang="en-US" sz="2000" dirty="0">
                <a:latin typeface="Book Antiqua" panose="02040602050305030304" pitchFamily="18" charset="0"/>
              </a:rPr>
              <a:t>    number of protons in nucleus</a:t>
            </a:r>
          </a:p>
          <a:p>
            <a:r>
              <a:rPr lang="en-US" sz="2000" i="1" dirty="0">
                <a:latin typeface="Book Antiqua" panose="02040602050305030304" pitchFamily="18" charset="0"/>
              </a:rPr>
              <a:t>N </a:t>
            </a:r>
            <a:r>
              <a:rPr lang="en-US" sz="2000" dirty="0">
                <a:latin typeface="Book Antiqua" panose="02040602050305030304" pitchFamily="18" charset="0"/>
              </a:rPr>
              <a:t>= number of neutrons in nucleus</a:t>
            </a:r>
          </a:p>
          <a:p>
            <a:r>
              <a:rPr lang="en-US" sz="2000" i="1" dirty="0">
                <a:latin typeface="Book Antiqua" panose="02040602050305030304" pitchFamily="18" charset="0"/>
              </a:rPr>
              <a:t>A </a:t>
            </a:r>
            <a:r>
              <a:rPr lang="en-US" sz="2000" dirty="0">
                <a:latin typeface="Book Antiqua" panose="02040602050305030304" pitchFamily="18" charset="0"/>
              </a:rPr>
              <a:t>(</a:t>
            </a:r>
            <a:r>
              <a:rPr lang="en-US" sz="2000" i="1" dirty="0">
                <a:latin typeface="Book Antiqua" panose="02040602050305030304" pitchFamily="18" charset="0"/>
              </a:rPr>
              <a:t>atomic mass number</a:t>
            </a:r>
            <a:r>
              <a:rPr lang="en-US" sz="2000" dirty="0">
                <a:latin typeface="Book Antiqua" panose="02040602050305030304" pitchFamily="18" charset="0"/>
              </a:rPr>
              <a:t>) = </a:t>
            </a:r>
            <a:r>
              <a:rPr lang="en-US" sz="2000" i="1" dirty="0">
                <a:latin typeface="Book Antiqua" panose="02040602050305030304" pitchFamily="18" charset="0"/>
              </a:rPr>
              <a:t>Z + N</a:t>
            </a:r>
            <a:endParaRPr lang="en-US" sz="2000" dirty="0">
              <a:latin typeface="Book Antiqua" panose="02040602050305030304" pitchFamily="18" charset="0"/>
            </a:endParaRPr>
          </a:p>
        </p:txBody>
      </p:sp>
    </p:spTree>
    <p:extLst>
      <p:ext uri="{BB962C8B-B14F-4D97-AF65-F5344CB8AC3E}">
        <p14:creationId xmlns:p14="http://schemas.microsoft.com/office/powerpoint/2010/main" val="1544964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C7218E5-F3C4-46A4-8412-9DCD53476773}"/>
              </a:ext>
            </a:extLst>
          </p:cNvPr>
          <p:cNvSpPr>
            <a:spLocks noGrp="1"/>
          </p:cNvSpPr>
          <p:nvPr>
            <p:ph type="sldNum" sz="quarter" idx="12"/>
          </p:nvPr>
        </p:nvSpPr>
        <p:spPr/>
        <p:txBody>
          <a:bodyPr/>
          <a:lstStyle/>
          <a:p>
            <a:fld id="{AC5FDC10-C690-4FBD-B094-EC67CD734713}" type="slidenum">
              <a:rPr lang="en-US" altLang="en-US"/>
              <a:pPr/>
              <a:t>11</a:t>
            </a:fld>
            <a:endParaRPr lang="en-US" altLang="en-US"/>
          </a:p>
        </p:txBody>
      </p:sp>
      <p:sp>
        <p:nvSpPr>
          <p:cNvPr id="20483" name="Rectangle 3">
            <a:extLst>
              <a:ext uri="{FF2B5EF4-FFF2-40B4-BE49-F238E27FC236}">
                <a16:creationId xmlns:a16="http://schemas.microsoft.com/office/drawing/2014/main" id="{11B93845-EB56-44F1-851F-6C94CD803C50}"/>
              </a:ext>
            </a:extLst>
          </p:cNvPr>
          <p:cNvSpPr>
            <a:spLocks noGrp="1" noChangeArrowheads="1"/>
          </p:cNvSpPr>
          <p:nvPr>
            <p:ph type="body" idx="1"/>
          </p:nvPr>
        </p:nvSpPr>
        <p:spPr>
          <a:xfrm>
            <a:off x="269874" y="144838"/>
            <a:ext cx="8645525" cy="3284162"/>
          </a:xfrm>
        </p:spPr>
        <p:txBody>
          <a:bodyPr>
            <a:normAutofit/>
          </a:bodyPr>
          <a:lstStyle/>
          <a:p>
            <a:pPr marL="0" indent="0">
              <a:spcBef>
                <a:spcPts val="0"/>
              </a:spcBef>
              <a:buNone/>
            </a:pPr>
            <a:r>
              <a:rPr lang="en-US" altLang="ja-JP" sz="2700" b="1" dirty="0">
                <a:solidFill>
                  <a:srgbClr val="C00000"/>
                </a:solidFill>
                <a:latin typeface="Calibri" panose="020F0502020204030204" pitchFamily="34" charset="0"/>
                <a:ea typeface="MS PGothic" panose="020B0600070205080204" pitchFamily="34" charset="-128"/>
                <a:cs typeface="Calibri" panose="020F0502020204030204" pitchFamily="34" charset="0"/>
              </a:rPr>
              <a:t>Reasons why electrons cannot exist within the nucleus:</a:t>
            </a:r>
          </a:p>
          <a:p>
            <a:pPr algn="just">
              <a:spcBef>
                <a:spcPts val="0"/>
              </a:spcBef>
              <a:buClr>
                <a:schemeClr val="tx1"/>
              </a:buClr>
              <a:buSzPct val="90000"/>
              <a:buFont typeface="Wingdings" panose="05000000000000000000" pitchFamily="2" charset="2"/>
              <a:buChar char="v"/>
            </a:pPr>
            <a:r>
              <a:rPr lang="en-US" altLang="ja-JP" sz="2200" b="1" dirty="0">
                <a:solidFill>
                  <a:srgbClr val="000000"/>
                </a:solidFill>
                <a:latin typeface="Calibri" panose="020F0502020204030204" pitchFamily="34" charset="0"/>
                <a:ea typeface="MS PGothic" panose="020B0600070205080204" pitchFamily="34" charset="-128"/>
                <a:cs typeface="Calibri" panose="020F0502020204030204" pitchFamily="34" charset="0"/>
              </a:rPr>
              <a:t>Nuclear size</a:t>
            </a:r>
          </a:p>
          <a:p>
            <a:pPr marL="0" indent="0" algn="just">
              <a:spcBef>
                <a:spcPts val="0"/>
              </a:spcBef>
              <a:buClr>
                <a:schemeClr val="tx1"/>
              </a:buClr>
              <a:buSzPct val="90000"/>
              <a:buNone/>
            </a:pPr>
            <a:r>
              <a:rPr lang="en-US" altLang="ja-JP" sz="2200" dirty="0">
                <a:solidFill>
                  <a:srgbClr val="000000"/>
                </a:solidFill>
                <a:latin typeface="Calibri" panose="020F0502020204030204" pitchFamily="34" charset="0"/>
                <a:ea typeface="MS PGothic" panose="020B0600070205080204" pitchFamily="34" charset="-128"/>
                <a:cs typeface="Calibri" panose="020F0502020204030204" pitchFamily="34" charset="0"/>
              </a:rPr>
              <a:t>The Heisenberg’s uncertainty principle puts a lower limit on its kinetic energy that is much larger that any kinetic energy observed for an electron emitted from nuclei (its actually the result of </a:t>
            </a:r>
            <a:r>
              <a:rPr lang="el-GR" altLang="ja-JP" sz="2200" dirty="0">
                <a:solidFill>
                  <a:srgbClr val="000000"/>
                </a:solidFill>
                <a:latin typeface="Calibri" panose="020F0502020204030204" pitchFamily="34" charset="0"/>
                <a:ea typeface="MS PGothic" panose="020B0600070205080204" pitchFamily="34" charset="-128"/>
                <a:cs typeface="Calibri" panose="020F0502020204030204" pitchFamily="34" charset="0"/>
              </a:rPr>
              <a:t>β</a:t>
            </a:r>
            <a:r>
              <a:rPr lang="en-US" altLang="ja-JP" sz="2200" dirty="0">
                <a:solidFill>
                  <a:srgbClr val="000000"/>
                </a:solidFill>
                <a:latin typeface="Calibri" panose="020F0502020204030204" pitchFamily="34" charset="0"/>
                <a:ea typeface="MS PGothic" panose="020B0600070205080204" pitchFamily="34" charset="-128"/>
                <a:cs typeface="Calibri" panose="020F0502020204030204" pitchFamily="34" charset="0"/>
              </a:rPr>
              <a:t>-decay). The radius of the atomic nuclei is 10</a:t>
            </a:r>
            <a:r>
              <a:rPr lang="en-US" altLang="ja-JP" sz="2200" baseline="30000" dirty="0">
                <a:solidFill>
                  <a:srgbClr val="000000"/>
                </a:solidFill>
                <a:latin typeface="Calibri" panose="020F0502020204030204" pitchFamily="34" charset="0"/>
                <a:ea typeface="MS PGothic" panose="020B0600070205080204" pitchFamily="34" charset="-128"/>
                <a:cs typeface="Calibri" panose="020F0502020204030204" pitchFamily="34" charset="0"/>
              </a:rPr>
              <a:t>-15 </a:t>
            </a:r>
            <a:r>
              <a:rPr lang="en-US" altLang="ja-JP" sz="2200" dirty="0">
                <a:solidFill>
                  <a:srgbClr val="000000"/>
                </a:solidFill>
                <a:latin typeface="Calibri" panose="020F0502020204030204" pitchFamily="34" charset="0"/>
                <a:ea typeface="MS PGothic" panose="020B0600070205080204" pitchFamily="34" charset="-128"/>
                <a:cs typeface="Calibri" panose="020F0502020204030204" pitchFamily="34" charset="0"/>
              </a:rPr>
              <a:t>m and if electrons were exist in the nucleus the maximum uncertainty in its position would have been 10</a:t>
            </a:r>
            <a:r>
              <a:rPr lang="en-US" altLang="ja-JP" sz="2200" baseline="30000" dirty="0">
                <a:solidFill>
                  <a:srgbClr val="000000"/>
                </a:solidFill>
                <a:latin typeface="Calibri" panose="020F0502020204030204" pitchFamily="34" charset="0"/>
                <a:ea typeface="MS PGothic" panose="020B0600070205080204" pitchFamily="34" charset="-128"/>
                <a:cs typeface="Calibri" panose="020F0502020204030204" pitchFamily="34" charset="0"/>
              </a:rPr>
              <a:t>-15</a:t>
            </a:r>
            <a:r>
              <a:rPr lang="en-US" altLang="ja-JP" sz="2200" dirty="0">
                <a:solidFill>
                  <a:srgbClr val="000000"/>
                </a:solidFill>
                <a:latin typeface="Calibri" panose="020F0502020204030204" pitchFamily="34" charset="0"/>
                <a:ea typeface="MS PGothic" panose="020B0600070205080204" pitchFamily="34" charset="-128"/>
                <a:cs typeface="Calibri" panose="020F0502020204030204" pitchFamily="34" charset="0"/>
              </a:rPr>
              <a:t> m. Mass of the electron is 9.1 x 10</a:t>
            </a:r>
            <a:r>
              <a:rPr lang="en-US" altLang="ja-JP" sz="2200" baseline="30000" dirty="0">
                <a:solidFill>
                  <a:srgbClr val="000000"/>
                </a:solidFill>
                <a:latin typeface="Calibri" panose="020F0502020204030204" pitchFamily="34" charset="0"/>
                <a:ea typeface="MS PGothic" panose="020B0600070205080204" pitchFamily="34" charset="-128"/>
                <a:cs typeface="Calibri" panose="020F0502020204030204" pitchFamily="34" charset="0"/>
              </a:rPr>
              <a:t>-31</a:t>
            </a:r>
            <a:r>
              <a:rPr lang="en-US" altLang="ja-JP" sz="2200" dirty="0">
                <a:solidFill>
                  <a:srgbClr val="000000"/>
                </a:solidFill>
                <a:latin typeface="Calibri" panose="020F0502020204030204" pitchFamily="34" charset="0"/>
                <a:ea typeface="MS PGothic" panose="020B0600070205080204" pitchFamily="34" charset="-128"/>
                <a:cs typeface="Calibri" panose="020F0502020204030204" pitchFamily="34" charset="0"/>
              </a:rPr>
              <a:t> kg. No electron or particle in the atom posses energy greater than 4MeV.</a:t>
            </a:r>
          </a:p>
          <a:p>
            <a:pPr marL="0" indent="0" algn="just">
              <a:spcBef>
                <a:spcPts val="0"/>
              </a:spcBef>
              <a:buClr>
                <a:schemeClr val="tx1"/>
              </a:buClr>
              <a:buSzPct val="90000"/>
              <a:buNone/>
            </a:pPr>
            <a:endParaRPr lang="en-US" altLang="ja-JP" sz="2800" dirty="0">
              <a:solidFill>
                <a:srgbClr val="000000"/>
              </a:solidFill>
              <a:ea typeface="MS PGothic" panose="020B0600070205080204" pitchFamily="34" charset="-128"/>
            </a:endParaRPr>
          </a:p>
        </p:txBody>
      </p:sp>
      <p:sp>
        <p:nvSpPr>
          <p:cNvPr id="4" name="TextBox 3">
            <a:extLst>
              <a:ext uri="{FF2B5EF4-FFF2-40B4-BE49-F238E27FC236}">
                <a16:creationId xmlns:a16="http://schemas.microsoft.com/office/drawing/2014/main" id="{28170AA3-CCFB-477E-B2E4-E932431F3D5E}"/>
              </a:ext>
            </a:extLst>
          </p:cNvPr>
          <p:cNvSpPr txBox="1"/>
          <p:nvPr/>
        </p:nvSpPr>
        <p:spPr>
          <a:xfrm>
            <a:off x="879474" y="3235287"/>
            <a:ext cx="7807326" cy="3477875"/>
          </a:xfrm>
          <a:prstGeom prst="rect">
            <a:avLst/>
          </a:prstGeom>
          <a:noFill/>
        </p:spPr>
        <p:txBody>
          <a:bodyPr wrap="square">
            <a:spAutoFit/>
          </a:bodyPr>
          <a:lstStyle/>
          <a:p>
            <a:r>
              <a:rPr lang="en-US" sz="2200" b="0" i="0" dirty="0">
                <a:solidFill>
                  <a:srgbClr val="34495E"/>
                </a:solidFill>
                <a:effectLst/>
                <a:latin typeface="Calibri" panose="020F0502020204030204" pitchFamily="34" charset="0"/>
                <a:cs typeface="Calibri" panose="020F0502020204030204" pitchFamily="34" charset="0"/>
              </a:rPr>
              <a:t>∆x = 10</a:t>
            </a:r>
            <a:r>
              <a:rPr lang="en-US" sz="2200" b="0" i="0" baseline="30000" dirty="0">
                <a:solidFill>
                  <a:srgbClr val="34495E"/>
                </a:solidFill>
                <a:effectLst/>
                <a:latin typeface="Calibri" panose="020F0502020204030204" pitchFamily="34" charset="0"/>
                <a:cs typeface="Calibri" panose="020F0502020204030204" pitchFamily="34" charset="0"/>
              </a:rPr>
              <a:t>−15 </a:t>
            </a:r>
            <a:r>
              <a:rPr lang="en-US" sz="2200" b="0" i="0" dirty="0">
                <a:solidFill>
                  <a:srgbClr val="34495E"/>
                </a:solidFill>
                <a:effectLst/>
                <a:latin typeface="Calibri" panose="020F0502020204030204" pitchFamily="34" charset="0"/>
                <a:cs typeface="Calibri" panose="020F0502020204030204" pitchFamily="34" charset="0"/>
              </a:rPr>
              <a:t>m </a:t>
            </a:r>
          </a:p>
          <a:p>
            <a:r>
              <a:rPr lang="en-US" sz="2200" b="0" i="0" dirty="0">
                <a:solidFill>
                  <a:srgbClr val="34495E"/>
                </a:solidFill>
                <a:effectLst/>
                <a:latin typeface="Calibri" panose="020F0502020204030204" pitchFamily="34" charset="0"/>
                <a:cs typeface="Calibri" panose="020F0502020204030204" pitchFamily="34" charset="0"/>
              </a:rPr>
              <a:t>Now, according to Heisenberg uncertainty principle, </a:t>
            </a:r>
          </a:p>
          <a:p>
            <a:r>
              <a:rPr lang="el-GR" sz="2200" b="0" i="0" dirty="0">
                <a:solidFill>
                  <a:srgbClr val="34495E"/>
                </a:solidFill>
                <a:effectLst/>
                <a:latin typeface="Calibri" panose="020F0502020204030204" pitchFamily="34" charset="0"/>
                <a:cs typeface="Calibri" panose="020F0502020204030204" pitchFamily="34" charset="0"/>
              </a:rPr>
              <a:t>Δ</a:t>
            </a:r>
            <a:r>
              <a:rPr lang="en-US" sz="2200" b="0" i="0" dirty="0">
                <a:solidFill>
                  <a:srgbClr val="34495E"/>
                </a:solidFill>
                <a:effectLst/>
                <a:latin typeface="Calibri" panose="020F0502020204030204" pitchFamily="34" charset="0"/>
                <a:cs typeface="Calibri" panose="020F0502020204030204" pitchFamily="34" charset="0"/>
              </a:rPr>
              <a:t>x × </a:t>
            </a:r>
            <a:r>
              <a:rPr lang="el-GR" sz="2200" b="0" i="0" dirty="0">
                <a:solidFill>
                  <a:srgbClr val="34495E"/>
                </a:solidFill>
                <a:effectLst/>
                <a:latin typeface="Calibri" panose="020F0502020204030204" pitchFamily="34" charset="0"/>
                <a:cs typeface="Calibri" panose="020F0502020204030204" pitchFamily="34" charset="0"/>
              </a:rPr>
              <a:t>Δ</a:t>
            </a:r>
            <a:r>
              <a:rPr lang="en-US" sz="2200" b="0" i="0" dirty="0">
                <a:solidFill>
                  <a:srgbClr val="34495E"/>
                </a:solidFill>
                <a:effectLst/>
                <a:latin typeface="Calibri" panose="020F0502020204030204" pitchFamily="34" charset="0"/>
                <a:cs typeface="Calibri" panose="020F0502020204030204" pitchFamily="34" charset="0"/>
              </a:rPr>
              <a:t>p = h/4</a:t>
            </a:r>
            <a:r>
              <a:rPr lang="el-GR" sz="2200" b="0" i="0" dirty="0">
                <a:solidFill>
                  <a:srgbClr val="34495E"/>
                </a:solidFill>
                <a:effectLst/>
                <a:latin typeface="Calibri" panose="020F0502020204030204" pitchFamily="34" charset="0"/>
                <a:cs typeface="Calibri" panose="020F0502020204030204" pitchFamily="34" charset="0"/>
              </a:rPr>
              <a:t>π</a:t>
            </a:r>
            <a:r>
              <a:rPr lang="en-US" sz="2200" dirty="0">
                <a:solidFill>
                  <a:srgbClr val="34495E"/>
                </a:solidFill>
                <a:latin typeface="Calibri" panose="020F0502020204030204" pitchFamily="34" charset="0"/>
                <a:cs typeface="Calibri" panose="020F0502020204030204" pitchFamily="34" charset="0"/>
              </a:rPr>
              <a:t>, </a:t>
            </a:r>
            <a:r>
              <a:rPr lang="en-US" sz="2200" b="0" i="0" dirty="0">
                <a:solidFill>
                  <a:srgbClr val="34495E"/>
                </a:solidFill>
                <a:effectLst/>
                <a:latin typeface="Calibri" panose="020F0502020204030204" pitchFamily="34" charset="0"/>
                <a:cs typeface="Calibri" panose="020F0502020204030204" pitchFamily="34" charset="0"/>
              </a:rPr>
              <a:t>∴ </a:t>
            </a:r>
            <a:r>
              <a:rPr lang="el-GR" sz="2200" b="0" i="0" dirty="0">
                <a:solidFill>
                  <a:srgbClr val="34495E"/>
                </a:solidFill>
                <a:effectLst/>
                <a:latin typeface="Calibri" panose="020F0502020204030204" pitchFamily="34" charset="0"/>
                <a:cs typeface="Calibri" panose="020F0502020204030204" pitchFamily="34" charset="0"/>
              </a:rPr>
              <a:t>Δ</a:t>
            </a:r>
            <a:r>
              <a:rPr lang="en-US" sz="2200" b="0" i="0" dirty="0">
                <a:solidFill>
                  <a:srgbClr val="34495E"/>
                </a:solidFill>
                <a:effectLst/>
                <a:latin typeface="Calibri" panose="020F0502020204030204" pitchFamily="34" charset="0"/>
                <a:cs typeface="Calibri" panose="020F0502020204030204" pitchFamily="34" charset="0"/>
              </a:rPr>
              <a:t>x × m</a:t>
            </a:r>
            <a:r>
              <a:rPr lang="el-GR" sz="2200" b="0" i="0" dirty="0">
                <a:solidFill>
                  <a:srgbClr val="34495E"/>
                </a:solidFill>
                <a:effectLst/>
                <a:latin typeface="Calibri" panose="020F0502020204030204" pitchFamily="34" charset="0"/>
                <a:cs typeface="Calibri" panose="020F0502020204030204" pitchFamily="34" charset="0"/>
              </a:rPr>
              <a:t>Δ</a:t>
            </a:r>
            <a:r>
              <a:rPr lang="en-US" sz="2200" b="0" i="0" dirty="0">
                <a:solidFill>
                  <a:srgbClr val="34495E"/>
                </a:solidFill>
                <a:effectLst/>
                <a:latin typeface="Calibri" panose="020F0502020204030204" pitchFamily="34" charset="0"/>
                <a:cs typeface="Calibri" panose="020F0502020204030204" pitchFamily="34" charset="0"/>
              </a:rPr>
              <a:t>v = h/4</a:t>
            </a:r>
            <a:r>
              <a:rPr lang="el-GR" sz="2200" b="0" i="0" dirty="0">
                <a:solidFill>
                  <a:srgbClr val="34495E"/>
                </a:solidFill>
                <a:effectLst/>
                <a:latin typeface="Calibri" panose="020F0502020204030204" pitchFamily="34" charset="0"/>
                <a:cs typeface="Calibri" panose="020F0502020204030204" pitchFamily="34" charset="0"/>
              </a:rPr>
              <a:t>π</a:t>
            </a:r>
            <a:r>
              <a:rPr lang="en-US" sz="2200" b="0" i="0" dirty="0">
                <a:solidFill>
                  <a:srgbClr val="34495E"/>
                </a:solidFill>
                <a:effectLst/>
                <a:latin typeface="Calibri" panose="020F0502020204030204" pitchFamily="34" charset="0"/>
                <a:cs typeface="Calibri" panose="020F0502020204030204" pitchFamily="34" charset="0"/>
              </a:rPr>
              <a:t> and </a:t>
            </a:r>
            <a:r>
              <a:rPr lang="el-GR" sz="2200" b="0" i="0" dirty="0">
                <a:solidFill>
                  <a:srgbClr val="34495E"/>
                </a:solidFill>
                <a:effectLst/>
                <a:latin typeface="Calibri" panose="020F0502020204030204" pitchFamily="34" charset="0"/>
                <a:cs typeface="Calibri" panose="020F0502020204030204" pitchFamily="34" charset="0"/>
              </a:rPr>
              <a:t>∆</a:t>
            </a:r>
            <a:r>
              <a:rPr lang="en-US" sz="2200" b="0" i="0" dirty="0">
                <a:solidFill>
                  <a:srgbClr val="34495E"/>
                </a:solidFill>
                <a:effectLst/>
                <a:latin typeface="Calibri" panose="020F0502020204030204" pitchFamily="34" charset="0"/>
                <a:cs typeface="Calibri" panose="020F0502020204030204" pitchFamily="34" charset="0"/>
              </a:rPr>
              <a:t>v = h/4</a:t>
            </a:r>
            <a:r>
              <a:rPr lang="el-GR" sz="2200" b="0" i="0" dirty="0">
                <a:solidFill>
                  <a:srgbClr val="34495E"/>
                </a:solidFill>
                <a:effectLst/>
                <a:latin typeface="Calibri" panose="020F0502020204030204" pitchFamily="34" charset="0"/>
                <a:cs typeface="Calibri" panose="020F0502020204030204" pitchFamily="34" charset="0"/>
              </a:rPr>
              <a:t>π</a:t>
            </a:r>
            <a:r>
              <a:rPr lang="en-US" sz="2200" b="0" i="0" dirty="0">
                <a:solidFill>
                  <a:srgbClr val="34495E"/>
                </a:solidFill>
                <a:effectLst/>
                <a:latin typeface="Calibri" panose="020F0502020204030204" pitchFamily="34" charset="0"/>
                <a:cs typeface="Calibri" panose="020F0502020204030204" pitchFamily="34" charset="0"/>
              </a:rPr>
              <a:t>m</a:t>
            </a:r>
            <a:r>
              <a:rPr lang="el-GR" sz="2200" b="0" i="0" dirty="0">
                <a:solidFill>
                  <a:srgbClr val="34495E"/>
                </a:solidFill>
                <a:effectLst/>
                <a:latin typeface="Calibri" panose="020F0502020204030204" pitchFamily="34" charset="0"/>
                <a:cs typeface="Calibri" panose="020F0502020204030204" pitchFamily="34" charset="0"/>
              </a:rPr>
              <a:t>Δ</a:t>
            </a:r>
            <a:r>
              <a:rPr lang="en-US" sz="2200" b="0" i="0" dirty="0">
                <a:solidFill>
                  <a:srgbClr val="34495E"/>
                </a:solidFill>
                <a:effectLst/>
                <a:latin typeface="Calibri" panose="020F0502020204030204" pitchFamily="34" charset="0"/>
                <a:cs typeface="Calibri" panose="020F0502020204030204" pitchFamily="34" charset="0"/>
              </a:rPr>
              <a:t>x </a:t>
            </a:r>
          </a:p>
          <a:p>
            <a:r>
              <a:rPr lang="en-US" sz="2200" b="0" i="0" dirty="0">
                <a:solidFill>
                  <a:srgbClr val="34495E"/>
                </a:solidFill>
                <a:effectLst/>
                <a:latin typeface="Calibri" panose="020F0502020204030204" pitchFamily="34" charset="0"/>
                <a:cs typeface="Calibri" panose="020F0502020204030204" pitchFamily="34" charset="0"/>
              </a:rPr>
              <a:t>Mass of electron, m = 9.1 × 10</a:t>
            </a:r>
            <a:r>
              <a:rPr lang="en-US" sz="2200" b="0" i="0" baseline="30000" dirty="0">
                <a:solidFill>
                  <a:srgbClr val="34495E"/>
                </a:solidFill>
                <a:effectLst/>
                <a:latin typeface="Calibri" panose="020F0502020204030204" pitchFamily="34" charset="0"/>
                <a:cs typeface="Calibri" panose="020F0502020204030204" pitchFamily="34" charset="0"/>
              </a:rPr>
              <a:t>−31 </a:t>
            </a:r>
            <a:r>
              <a:rPr lang="en-US" sz="2200" b="0" i="0" dirty="0">
                <a:solidFill>
                  <a:srgbClr val="34495E"/>
                </a:solidFill>
                <a:effectLst/>
                <a:latin typeface="Calibri" panose="020F0502020204030204" pitchFamily="34" charset="0"/>
                <a:cs typeface="Calibri" panose="020F0502020204030204" pitchFamily="34" charset="0"/>
              </a:rPr>
              <a:t>kg , </a:t>
            </a:r>
          </a:p>
          <a:p>
            <a:r>
              <a:rPr lang="en-US" sz="2200" b="0" i="0" dirty="0">
                <a:solidFill>
                  <a:srgbClr val="34495E"/>
                </a:solidFill>
                <a:effectLst/>
                <a:latin typeface="Calibri" panose="020F0502020204030204" pitchFamily="34" charset="0"/>
                <a:cs typeface="Calibri" panose="020F0502020204030204" pitchFamily="34" charset="0"/>
              </a:rPr>
              <a:t>∆x = 1 × 10</a:t>
            </a:r>
            <a:r>
              <a:rPr lang="en-US" sz="2200" b="0" i="0" baseline="30000" dirty="0">
                <a:solidFill>
                  <a:srgbClr val="34495E"/>
                </a:solidFill>
                <a:effectLst/>
                <a:latin typeface="Calibri" panose="020F0502020204030204" pitchFamily="34" charset="0"/>
                <a:cs typeface="Calibri" panose="020F0502020204030204" pitchFamily="34" charset="0"/>
              </a:rPr>
              <a:t>−35 </a:t>
            </a:r>
            <a:r>
              <a:rPr lang="en-US" sz="2200" b="0" i="0" dirty="0">
                <a:solidFill>
                  <a:srgbClr val="34495E"/>
                </a:solidFill>
                <a:effectLst/>
                <a:latin typeface="Calibri" panose="020F0502020204030204" pitchFamily="34" charset="0"/>
                <a:cs typeface="Calibri" panose="020F0502020204030204" pitchFamily="34" charset="0"/>
              </a:rPr>
              <a:t>m </a:t>
            </a:r>
          </a:p>
          <a:p>
            <a:r>
              <a:rPr lang="en-US" sz="2200" b="0" i="0" dirty="0">
                <a:solidFill>
                  <a:srgbClr val="34495E"/>
                </a:solidFill>
                <a:effectLst/>
                <a:latin typeface="Calibri" panose="020F0502020204030204" pitchFamily="34" charset="0"/>
                <a:cs typeface="Calibri" panose="020F0502020204030204" pitchFamily="34" charset="0"/>
              </a:rPr>
              <a:t>∴ ∆v = 6.6 × 10</a:t>
            </a:r>
            <a:r>
              <a:rPr lang="en-US" sz="2200" b="0" i="0" baseline="30000" dirty="0">
                <a:solidFill>
                  <a:srgbClr val="34495E"/>
                </a:solidFill>
                <a:effectLst/>
                <a:latin typeface="Calibri" panose="020F0502020204030204" pitchFamily="34" charset="0"/>
                <a:cs typeface="Calibri" panose="020F0502020204030204" pitchFamily="34" charset="0"/>
              </a:rPr>
              <a:t>−34 </a:t>
            </a:r>
            <a:r>
              <a:rPr lang="en-US" sz="2200" b="0" i="0" dirty="0">
                <a:solidFill>
                  <a:srgbClr val="34495E"/>
                </a:solidFill>
                <a:effectLst/>
                <a:latin typeface="Calibri" panose="020F0502020204030204" pitchFamily="34" charset="0"/>
                <a:cs typeface="Calibri" panose="020F0502020204030204" pitchFamily="34" charset="0"/>
              </a:rPr>
              <a:t>kg m</a:t>
            </a:r>
            <a:r>
              <a:rPr lang="en-US" sz="2200" b="0" i="0" baseline="30000" dirty="0">
                <a:solidFill>
                  <a:srgbClr val="34495E"/>
                </a:solidFill>
                <a:effectLst/>
                <a:latin typeface="Calibri" panose="020F0502020204030204" pitchFamily="34" charset="0"/>
                <a:cs typeface="Calibri" panose="020F0502020204030204" pitchFamily="34" charset="0"/>
              </a:rPr>
              <a:t>2</a:t>
            </a:r>
            <a:r>
              <a:rPr lang="en-US" sz="2200" b="0" i="0" dirty="0">
                <a:solidFill>
                  <a:srgbClr val="34495E"/>
                </a:solidFill>
                <a:effectLst/>
                <a:latin typeface="Calibri" panose="020F0502020204030204" pitchFamily="34" charset="0"/>
                <a:cs typeface="Calibri" panose="020F0502020204030204" pitchFamily="34" charset="0"/>
              </a:rPr>
              <a:t> s</a:t>
            </a:r>
            <a:r>
              <a:rPr lang="en-US" sz="2200" b="0" i="0" baseline="30000" dirty="0">
                <a:solidFill>
                  <a:srgbClr val="34495E"/>
                </a:solidFill>
                <a:effectLst/>
                <a:latin typeface="Calibri" panose="020F0502020204030204" pitchFamily="34" charset="0"/>
                <a:cs typeface="Calibri" panose="020F0502020204030204" pitchFamily="34" charset="0"/>
              </a:rPr>
              <a:t>−1</a:t>
            </a:r>
            <a:r>
              <a:rPr lang="en-US" sz="2200" b="0" i="0" dirty="0">
                <a:solidFill>
                  <a:srgbClr val="34495E"/>
                </a:solidFill>
                <a:effectLst/>
                <a:latin typeface="Calibri" panose="020F0502020204030204" pitchFamily="34" charset="0"/>
                <a:cs typeface="Calibri" panose="020F0502020204030204" pitchFamily="34" charset="0"/>
              </a:rPr>
              <a:t> / 4 × 3.14 × 9.1 × 10</a:t>
            </a:r>
            <a:r>
              <a:rPr lang="en-US" sz="2200" b="0" i="0" baseline="30000" dirty="0">
                <a:solidFill>
                  <a:srgbClr val="34495E"/>
                </a:solidFill>
                <a:effectLst/>
                <a:latin typeface="Calibri" panose="020F0502020204030204" pitchFamily="34" charset="0"/>
                <a:cs typeface="Calibri" panose="020F0502020204030204" pitchFamily="34" charset="0"/>
              </a:rPr>
              <a:t>−31 </a:t>
            </a:r>
            <a:r>
              <a:rPr lang="en-US" sz="2200" b="0" i="0" dirty="0">
                <a:solidFill>
                  <a:srgbClr val="34495E"/>
                </a:solidFill>
                <a:effectLst/>
                <a:latin typeface="Calibri" panose="020F0502020204030204" pitchFamily="34" charset="0"/>
                <a:cs typeface="Calibri" panose="020F0502020204030204" pitchFamily="34" charset="0"/>
              </a:rPr>
              <a:t>kg × 1 × 10</a:t>
            </a:r>
            <a:r>
              <a:rPr lang="en-US" sz="2200" b="0" i="0" baseline="30000" dirty="0">
                <a:solidFill>
                  <a:srgbClr val="34495E"/>
                </a:solidFill>
                <a:effectLst/>
                <a:latin typeface="Calibri" panose="020F0502020204030204" pitchFamily="34" charset="0"/>
                <a:cs typeface="Calibri" panose="020F0502020204030204" pitchFamily="34" charset="0"/>
              </a:rPr>
              <a:t>−15 </a:t>
            </a:r>
            <a:r>
              <a:rPr lang="en-US" sz="2200" b="0" i="0" dirty="0">
                <a:solidFill>
                  <a:srgbClr val="34495E"/>
                </a:solidFill>
                <a:effectLst/>
                <a:latin typeface="Calibri" panose="020F0502020204030204" pitchFamily="34" charset="0"/>
                <a:cs typeface="Calibri" panose="020F0502020204030204" pitchFamily="34" charset="0"/>
              </a:rPr>
              <a:t>m </a:t>
            </a:r>
          </a:p>
          <a:p>
            <a:r>
              <a:rPr lang="en-US" sz="2200" dirty="0">
                <a:solidFill>
                  <a:srgbClr val="34495E"/>
                </a:solidFill>
                <a:latin typeface="Calibri" panose="020F0502020204030204" pitchFamily="34" charset="0"/>
                <a:cs typeface="Calibri" panose="020F0502020204030204" pitchFamily="34" charset="0"/>
              </a:rPr>
              <a:t>         </a:t>
            </a:r>
            <a:r>
              <a:rPr lang="en-US" sz="2200" b="0" i="0" dirty="0">
                <a:solidFill>
                  <a:srgbClr val="34495E"/>
                </a:solidFill>
                <a:effectLst/>
                <a:latin typeface="Calibri" panose="020F0502020204030204" pitchFamily="34" charset="0"/>
                <a:cs typeface="Calibri" panose="020F0502020204030204" pitchFamily="34" charset="0"/>
              </a:rPr>
              <a:t>= 5.77 x 10</a:t>
            </a:r>
            <a:r>
              <a:rPr lang="en-US" sz="2200" b="0" i="0" baseline="30000" dirty="0">
                <a:solidFill>
                  <a:srgbClr val="34495E"/>
                </a:solidFill>
                <a:effectLst/>
                <a:latin typeface="Calibri" panose="020F0502020204030204" pitchFamily="34" charset="0"/>
                <a:cs typeface="Calibri" panose="020F0502020204030204" pitchFamily="34" charset="0"/>
              </a:rPr>
              <a:t>10</a:t>
            </a:r>
            <a:r>
              <a:rPr lang="en-US" sz="2200" b="0" i="0" dirty="0">
                <a:solidFill>
                  <a:srgbClr val="34495E"/>
                </a:solidFill>
                <a:effectLst/>
                <a:latin typeface="Calibri" panose="020F0502020204030204" pitchFamily="34" charset="0"/>
                <a:cs typeface="Calibri" panose="020F0502020204030204" pitchFamily="34" charset="0"/>
              </a:rPr>
              <a:t> ms</a:t>
            </a:r>
            <a:r>
              <a:rPr lang="en-US" sz="2200" b="0" i="0" baseline="30000" dirty="0">
                <a:solidFill>
                  <a:srgbClr val="34495E"/>
                </a:solidFill>
                <a:effectLst/>
                <a:latin typeface="Calibri" panose="020F0502020204030204" pitchFamily="34" charset="0"/>
                <a:cs typeface="Calibri" panose="020F0502020204030204" pitchFamily="34" charset="0"/>
              </a:rPr>
              <a:t>-1</a:t>
            </a:r>
            <a:r>
              <a:rPr lang="en-US" sz="2200" b="0" i="0" dirty="0">
                <a:solidFill>
                  <a:srgbClr val="34495E"/>
                </a:solidFill>
                <a:effectLst/>
                <a:latin typeface="Calibri" panose="020F0502020204030204" pitchFamily="34" charset="0"/>
                <a:cs typeface="Calibri" panose="020F0502020204030204" pitchFamily="34" charset="0"/>
              </a:rPr>
              <a:t> </a:t>
            </a:r>
          </a:p>
          <a:p>
            <a:r>
              <a:rPr lang="en-US" sz="2200" b="0" i="0" dirty="0">
                <a:solidFill>
                  <a:srgbClr val="34495E"/>
                </a:solidFill>
                <a:effectLst/>
                <a:latin typeface="Calibri" panose="020F0502020204030204" pitchFamily="34" charset="0"/>
                <a:cs typeface="Calibri" panose="020F0502020204030204" pitchFamily="34" charset="0"/>
              </a:rPr>
              <a:t>The value of uncertainty in velocity, ∆v is much higher than the velocity of light (3.0 × 10</a:t>
            </a:r>
            <a:r>
              <a:rPr lang="en-US" sz="2200" b="0" i="0" baseline="30000" dirty="0">
                <a:solidFill>
                  <a:srgbClr val="34495E"/>
                </a:solidFill>
                <a:effectLst/>
                <a:latin typeface="Calibri" panose="020F0502020204030204" pitchFamily="34" charset="0"/>
                <a:cs typeface="Calibri" panose="020F0502020204030204" pitchFamily="34" charset="0"/>
              </a:rPr>
              <a:t>8</a:t>
            </a:r>
            <a:r>
              <a:rPr lang="en-US" sz="2200" b="0" i="0" dirty="0">
                <a:solidFill>
                  <a:srgbClr val="34495E"/>
                </a:solidFill>
                <a:effectLst/>
                <a:latin typeface="Calibri" panose="020F0502020204030204" pitchFamily="34" charset="0"/>
                <a:cs typeface="Calibri" panose="020F0502020204030204" pitchFamily="34" charset="0"/>
              </a:rPr>
              <a:t> ms</a:t>
            </a:r>
            <a:r>
              <a:rPr lang="en-US" sz="2200" b="0" i="0" baseline="30000" dirty="0">
                <a:solidFill>
                  <a:srgbClr val="34495E"/>
                </a:solidFill>
                <a:effectLst/>
                <a:latin typeface="Calibri" panose="020F0502020204030204" pitchFamily="34" charset="0"/>
                <a:cs typeface="Calibri" panose="020F0502020204030204" pitchFamily="34" charset="0"/>
              </a:rPr>
              <a:t>−1</a:t>
            </a:r>
            <a:r>
              <a:rPr lang="en-US" sz="2200" b="0" i="0" dirty="0">
                <a:solidFill>
                  <a:srgbClr val="34495E"/>
                </a:solidFill>
                <a:effectLst/>
                <a:latin typeface="Calibri" panose="020F0502020204030204" pitchFamily="34" charset="0"/>
                <a:cs typeface="Calibri" panose="020F0502020204030204" pitchFamily="34" charset="0"/>
              </a:rPr>
              <a:t> ) and hence an electron cannot be found within atomic nucleus.</a:t>
            </a:r>
          </a:p>
        </p:txBody>
      </p:sp>
    </p:spTree>
    <p:extLst>
      <p:ext uri="{BB962C8B-B14F-4D97-AF65-F5344CB8AC3E}">
        <p14:creationId xmlns:p14="http://schemas.microsoft.com/office/powerpoint/2010/main" val="932015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4D56C0-2BC4-4B05-814F-833BD8F96A94}"/>
              </a:ext>
            </a:extLst>
          </p:cNvPr>
          <p:cNvSpPr>
            <a:spLocks noGrp="1"/>
          </p:cNvSpPr>
          <p:nvPr>
            <p:ph type="sldNum" sz="quarter" idx="12"/>
          </p:nvPr>
        </p:nvSpPr>
        <p:spPr/>
        <p:txBody>
          <a:bodyPr/>
          <a:lstStyle/>
          <a:p>
            <a:fld id="{C4A8EFBA-C9BC-40A8-B019-914AF4375C02}" type="slidenum">
              <a:rPr lang="en-US" smtClean="0"/>
              <a:pPr/>
              <a:t>12</a:t>
            </a:fld>
            <a:endParaRPr lang="en-US"/>
          </a:p>
        </p:txBody>
      </p:sp>
      <p:sp>
        <p:nvSpPr>
          <p:cNvPr id="8" name="TextBox 7">
            <a:extLst>
              <a:ext uri="{FF2B5EF4-FFF2-40B4-BE49-F238E27FC236}">
                <a16:creationId xmlns:a16="http://schemas.microsoft.com/office/drawing/2014/main" id="{4C014A6C-D555-49D0-A18A-342E608929F2}"/>
              </a:ext>
            </a:extLst>
          </p:cNvPr>
          <p:cNvSpPr txBox="1"/>
          <p:nvPr/>
        </p:nvSpPr>
        <p:spPr>
          <a:xfrm>
            <a:off x="457200" y="413524"/>
            <a:ext cx="8219902" cy="6370975"/>
          </a:xfrm>
          <a:prstGeom prst="rect">
            <a:avLst/>
          </a:prstGeom>
          <a:noFill/>
        </p:spPr>
        <p:txBody>
          <a:bodyPr wrap="square">
            <a:spAutoFit/>
          </a:bodyPr>
          <a:lstStyle/>
          <a:p>
            <a:pPr algn="just">
              <a:spcBef>
                <a:spcPts val="0"/>
              </a:spcBef>
              <a:buClr>
                <a:schemeClr val="tx1"/>
              </a:buClr>
              <a:buSzPct val="90000"/>
              <a:buFont typeface="Wingdings" panose="05000000000000000000" pitchFamily="2" charset="2"/>
              <a:buChar char="v"/>
            </a:pPr>
            <a:r>
              <a:rPr lang="en-US" altLang="ja-JP" sz="2400" b="1" dirty="0">
                <a:solidFill>
                  <a:srgbClr val="000000"/>
                </a:solidFill>
                <a:latin typeface="Calibri" panose="020F0502020204030204" pitchFamily="34" charset="0"/>
                <a:ea typeface="MS PGothic" panose="020B0600070205080204" pitchFamily="34" charset="-128"/>
                <a:cs typeface="Calibri" panose="020F0502020204030204" pitchFamily="34" charset="0"/>
              </a:rPr>
              <a:t>Nuclear spin</a:t>
            </a:r>
          </a:p>
          <a:p>
            <a:pPr marL="0" indent="0" algn="just">
              <a:spcBef>
                <a:spcPts val="0"/>
              </a:spcBef>
              <a:buClr>
                <a:schemeClr val="tx1"/>
              </a:buClr>
              <a:buSzPct val="90000"/>
              <a:buNone/>
            </a:pP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If a deuteron nucleus were to consist of protons and electrons, the deuteron must contain 2 protons and 1 electron. A nucleus composed of 3 fermions must result in a half-integral spin. But it has been measured to be 1. So no electrons can possible in the nucleus</a:t>
            </a:r>
          </a:p>
          <a:p>
            <a:pPr marL="0" indent="0" algn="just">
              <a:spcBef>
                <a:spcPts val="0"/>
              </a:spcBef>
              <a:buClr>
                <a:schemeClr val="tx1"/>
              </a:buClr>
              <a:buSzPct val="90000"/>
              <a:buNone/>
            </a:pPr>
            <a:endPar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endParaRPr>
          </a:p>
          <a:p>
            <a:pPr algn="just">
              <a:spcBef>
                <a:spcPts val="0"/>
              </a:spcBef>
              <a:buClr>
                <a:schemeClr val="tx1"/>
              </a:buClr>
              <a:buSzPct val="90000"/>
              <a:buFont typeface="Wingdings" panose="05000000000000000000" pitchFamily="2" charset="2"/>
              <a:buChar char="v"/>
            </a:pPr>
            <a:r>
              <a:rPr lang="en-US" altLang="ja-JP" sz="2400" b="1" dirty="0">
                <a:solidFill>
                  <a:srgbClr val="000000"/>
                </a:solidFill>
                <a:latin typeface="Calibri" panose="020F0502020204030204" pitchFamily="34" charset="0"/>
                <a:ea typeface="MS PGothic" panose="020B0600070205080204" pitchFamily="34" charset="-128"/>
                <a:cs typeface="Calibri" panose="020F0502020204030204" pitchFamily="34" charset="0"/>
              </a:rPr>
              <a:t>Nuclear magnetic moment:</a:t>
            </a:r>
          </a:p>
          <a:p>
            <a:pPr marL="0" indent="0" algn="just">
              <a:spcBef>
                <a:spcPts val="0"/>
              </a:spcBef>
              <a:buClr>
                <a:schemeClr val="tx1"/>
              </a:buClr>
              <a:buSzPct val="90000"/>
              <a:buNone/>
            </a:pP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The magnetic moment of an electron is over 1000 times larger than that of a proton. The measured nuclear magnetic moments are on the same order of magnitude as the proton’s, so an electron cannot be a part of the nucleus.</a:t>
            </a:r>
          </a:p>
          <a:p>
            <a:pPr marL="0" indent="0" algn="just">
              <a:spcBef>
                <a:spcPts val="0"/>
              </a:spcBef>
              <a:buClr>
                <a:schemeClr val="tx1"/>
              </a:buClr>
              <a:buSzPct val="90000"/>
              <a:buNone/>
            </a:pPr>
            <a:endParaRPr lang="en-US" altLang="ja-JP" sz="2400" b="1" dirty="0">
              <a:solidFill>
                <a:srgbClr val="000000"/>
              </a:solidFill>
              <a:latin typeface="Calibri" panose="020F0502020204030204" pitchFamily="34" charset="0"/>
              <a:ea typeface="MS PGothic" panose="020B0600070205080204" pitchFamily="34" charset="-128"/>
              <a:cs typeface="Calibri" panose="020F0502020204030204" pitchFamily="34" charset="0"/>
            </a:endParaRPr>
          </a:p>
          <a:p>
            <a:pPr algn="just">
              <a:spcBef>
                <a:spcPts val="0"/>
              </a:spcBef>
              <a:buClr>
                <a:schemeClr val="tx1"/>
              </a:buClr>
              <a:buSzPct val="90000"/>
              <a:buFont typeface="Wingdings" panose="05000000000000000000" pitchFamily="2" charset="2"/>
              <a:buChar char="v"/>
            </a:pPr>
            <a:r>
              <a:rPr lang="en-US" altLang="ja-JP" sz="2400" b="1" dirty="0">
                <a:solidFill>
                  <a:srgbClr val="000000"/>
                </a:solidFill>
                <a:latin typeface="Calibri" panose="020F0502020204030204" pitchFamily="34" charset="0"/>
                <a:ea typeface="MS PGothic" panose="020B0600070205080204" pitchFamily="34" charset="-128"/>
                <a:cs typeface="Calibri" panose="020F0502020204030204" pitchFamily="34" charset="0"/>
              </a:rPr>
              <a:t>The de-Broglie wavelength:</a:t>
            </a:r>
          </a:p>
          <a:p>
            <a:pPr marL="0" indent="0" algn="just">
              <a:spcBef>
                <a:spcPts val="0"/>
              </a:spcBef>
              <a:buClr>
                <a:schemeClr val="tx1"/>
              </a:buClr>
              <a:buSzPct val="90000"/>
              <a:buNone/>
            </a:pP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The de-Broglie wavelength of electron decay is several times greater than the size of nucleus. As a result an electron cannot be confined inside the nucleus.</a:t>
            </a:r>
          </a:p>
        </p:txBody>
      </p:sp>
      <p:sp>
        <p:nvSpPr>
          <p:cNvPr id="10" name="TextBox 9">
            <a:extLst>
              <a:ext uri="{FF2B5EF4-FFF2-40B4-BE49-F238E27FC236}">
                <a16:creationId xmlns:a16="http://schemas.microsoft.com/office/drawing/2014/main" id="{73677C62-AA91-45B6-934C-EE9C037C3FA2}"/>
              </a:ext>
            </a:extLst>
          </p:cNvPr>
          <p:cNvSpPr txBox="1"/>
          <p:nvPr/>
        </p:nvSpPr>
        <p:spPr>
          <a:xfrm>
            <a:off x="371302" y="0"/>
            <a:ext cx="8391698" cy="523220"/>
          </a:xfrm>
          <a:prstGeom prst="rect">
            <a:avLst/>
          </a:prstGeom>
          <a:noFill/>
        </p:spPr>
        <p:txBody>
          <a:bodyPr wrap="square">
            <a:spAutoFit/>
          </a:bodyPr>
          <a:lstStyle/>
          <a:p>
            <a:pPr marL="0" indent="0">
              <a:spcBef>
                <a:spcPts val="0"/>
              </a:spcBef>
              <a:buNone/>
            </a:pPr>
            <a:r>
              <a:rPr lang="en-US" altLang="ja-JP" sz="2800" b="1" dirty="0">
                <a:solidFill>
                  <a:srgbClr val="C00000"/>
                </a:solidFill>
                <a:latin typeface="Calibri" panose="020F0502020204030204" pitchFamily="34" charset="0"/>
                <a:ea typeface="MS PGothic" panose="020B0600070205080204" pitchFamily="34" charset="-128"/>
                <a:cs typeface="Calibri" panose="020F0502020204030204" pitchFamily="34" charset="0"/>
              </a:rPr>
              <a:t>Reasons why electrons cannot exist within the nucleus:</a:t>
            </a:r>
          </a:p>
        </p:txBody>
      </p:sp>
    </p:spTree>
    <p:extLst>
      <p:ext uri="{BB962C8B-B14F-4D97-AF65-F5344CB8AC3E}">
        <p14:creationId xmlns:p14="http://schemas.microsoft.com/office/powerpoint/2010/main" val="2265786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B8A72D-340C-4EC1-9EE8-EAE08DB1855B}"/>
              </a:ext>
            </a:extLst>
          </p:cNvPr>
          <p:cNvSpPr>
            <a:spLocks noGrp="1"/>
          </p:cNvSpPr>
          <p:nvPr>
            <p:ph type="sldNum" sz="quarter" idx="12"/>
          </p:nvPr>
        </p:nvSpPr>
        <p:spPr/>
        <p:txBody>
          <a:bodyPr/>
          <a:lstStyle/>
          <a:p>
            <a:fld id="{C4A8EFBA-C9BC-40A8-B019-914AF4375C02}" type="slidenum">
              <a:rPr lang="en-US" smtClean="0"/>
              <a:pPr/>
              <a:t>13</a:t>
            </a:fld>
            <a:endParaRPr lang="en-US"/>
          </a:p>
        </p:txBody>
      </p:sp>
      <p:sp>
        <p:nvSpPr>
          <p:cNvPr id="4" name="TextBox 3">
            <a:extLst>
              <a:ext uri="{FF2B5EF4-FFF2-40B4-BE49-F238E27FC236}">
                <a16:creationId xmlns:a16="http://schemas.microsoft.com/office/drawing/2014/main" id="{8FA9E373-D5D9-4E3A-9C8E-75A3FC5FAF84}"/>
              </a:ext>
            </a:extLst>
          </p:cNvPr>
          <p:cNvSpPr txBox="1"/>
          <p:nvPr/>
        </p:nvSpPr>
        <p:spPr>
          <a:xfrm>
            <a:off x="152400" y="164234"/>
            <a:ext cx="8839200" cy="6632585"/>
          </a:xfrm>
          <a:prstGeom prst="rect">
            <a:avLst/>
          </a:prstGeom>
          <a:noFill/>
        </p:spPr>
        <p:txBody>
          <a:bodyPr wrap="square">
            <a:spAutoFit/>
          </a:bodyPr>
          <a:lstStyle/>
          <a:p>
            <a:pPr algn="just"/>
            <a:r>
              <a:rPr lang="en-US" sz="1700" b="0" i="0" dirty="0">
                <a:solidFill>
                  <a:srgbClr val="333333"/>
                </a:solidFill>
                <a:effectLst/>
                <a:latin typeface="Libre Franklin"/>
              </a:rPr>
              <a:t>Assume the radius of the nucleus is approximately 10</a:t>
            </a:r>
            <a:r>
              <a:rPr lang="en-US" sz="1700" b="0" i="0" baseline="30000" dirty="0">
                <a:solidFill>
                  <a:srgbClr val="333333"/>
                </a:solidFill>
                <a:effectLst/>
                <a:latin typeface="Libre Franklin"/>
              </a:rPr>
              <a:t>-14</a:t>
            </a:r>
            <a:r>
              <a:rPr lang="en-US" sz="1700" b="0" i="0" dirty="0">
                <a:solidFill>
                  <a:srgbClr val="333333"/>
                </a:solidFill>
                <a:effectLst/>
                <a:latin typeface="Libre Franklin"/>
              </a:rPr>
              <a:t> m. If electron is to exist inside the nucleus, then uncertainty in the position of the electron is given by ∆x= 10</a:t>
            </a:r>
            <a:r>
              <a:rPr lang="en-US" sz="1700" b="0" i="0" baseline="30000" dirty="0">
                <a:solidFill>
                  <a:srgbClr val="333333"/>
                </a:solidFill>
                <a:effectLst/>
                <a:latin typeface="Libre Franklin"/>
              </a:rPr>
              <a:t>-14</a:t>
            </a:r>
            <a:r>
              <a:rPr lang="en-US" sz="1700" b="0" i="0" dirty="0">
                <a:solidFill>
                  <a:srgbClr val="333333"/>
                </a:solidFill>
                <a:effectLst/>
                <a:latin typeface="Libre Franklin"/>
              </a:rPr>
              <a:t> m. </a:t>
            </a:r>
          </a:p>
          <a:p>
            <a:pPr algn="just"/>
            <a:r>
              <a:rPr lang="en-US" sz="1700" b="0" i="0" dirty="0">
                <a:solidFill>
                  <a:srgbClr val="333333"/>
                </a:solidFill>
                <a:effectLst/>
                <a:latin typeface="Libre Franklin"/>
              </a:rPr>
              <a:t>According to uncertainty principle,</a:t>
            </a:r>
          </a:p>
          <a:p>
            <a:pPr algn="just"/>
            <a:r>
              <a:rPr lang="en-US" sz="1700" b="0" i="0" dirty="0">
                <a:solidFill>
                  <a:srgbClr val="333333"/>
                </a:solidFill>
                <a:effectLst/>
                <a:latin typeface="Libre Franklin"/>
              </a:rPr>
              <a:t>∆</a:t>
            </a:r>
            <a:r>
              <a:rPr lang="en-US" sz="1700" b="0" i="0" dirty="0" err="1">
                <a:solidFill>
                  <a:srgbClr val="333333"/>
                </a:solidFill>
                <a:effectLst/>
                <a:latin typeface="Libre Franklin"/>
              </a:rPr>
              <a:t>x∆p</a:t>
            </a:r>
            <a:r>
              <a:rPr lang="en-US" sz="1700" b="0" i="0" baseline="-25000" dirty="0" err="1">
                <a:solidFill>
                  <a:srgbClr val="333333"/>
                </a:solidFill>
                <a:effectLst/>
                <a:latin typeface="Libre Franklin"/>
              </a:rPr>
              <a:t>x</a:t>
            </a:r>
            <a:r>
              <a:rPr lang="en-US" sz="1700" b="0" i="0" dirty="0">
                <a:solidFill>
                  <a:srgbClr val="333333"/>
                </a:solidFill>
                <a:effectLst/>
                <a:latin typeface="Libre Franklin"/>
              </a:rPr>
              <a:t> = h/2</a:t>
            </a:r>
            <a:r>
              <a:rPr lang="el-GR" sz="1700" b="0" i="0" dirty="0">
                <a:solidFill>
                  <a:srgbClr val="333333"/>
                </a:solidFill>
                <a:effectLst/>
                <a:latin typeface="Times New Roman" panose="02020603050405020304" pitchFamily="18" charset="0"/>
                <a:cs typeface="Times New Roman" panose="02020603050405020304" pitchFamily="18" charset="0"/>
              </a:rPr>
              <a:t>π</a:t>
            </a:r>
            <a:r>
              <a:rPr lang="en-US" sz="1700" dirty="0">
                <a:solidFill>
                  <a:srgbClr val="333333"/>
                </a:solidFill>
                <a:latin typeface="Times New Roman" panose="02020603050405020304" pitchFamily="18" charset="0"/>
                <a:cs typeface="Times New Roman" panose="02020603050405020304" pitchFamily="18" charset="0"/>
              </a:rPr>
              <a:t>. </a:t>
            </a:r>
            <a:r>
              <a:rPr lang="en-US" sz="1700" b="0" i="0" dirty="0">
                <a:solidFill>
                  <a:srgbClr val="333333"/>
                </a:solidFill>
                <a:effectLst/>
                <a:latin typeface="Libre Franklin"/>
              </a:rPr>
              <a:t>Thus ∆p</a:t>
            </a:r>
            <a:r>
              <a:rPr lang="en-US" sz="1700" b="0" i="0" baseline="-25000" dirty="0">
                <a:solidFill>
                  <a:srgbClr val="333333"/>
                </a:solidFill>
                <a:effectLst/>
                <a:latin typeface="Libre Franklin"/>
              </a:rPr>
              <a:t>x</a:t>
            </a:r>
            <a:r>
              <a:rPr lang="en-US" sz="1700" b="0" i="0" dirty="0">
                <a:solidFill>
                  <a:srgbClr val="333333"/>
                </a:solidFill>
                <a:effectLst/>
                <a:latin typeface="Libre Franklin"/>
              </a:rPr>
              <a:t>=h/2</a:t>
            </a:r>
            <a:r>
              <a:rPr lang="el-GR" sz="1700" b="0" i="0" dirty="0">
                <a:solidFill>
                  <a:srgbClr val="333333"/>
                </a:solidFill>
                <a:effectLst/>
                <a:latin typeface="Times New Roman" panose="02020603050405020304" pitchFamily="18" charset="0"/>
                <a:cs typeface="Times New Roman" panose="02020603050405020304" pitchFamily="18" charset="0"/>
              </a:rPr>
              <a:t>π</a:t>
            </a:r>
            <a:r>
              <a:rPr lang="en-US" sz="1700" b="0" i="0" dirty="0">
                <a:solidFill>
                  <a:srgbClr val="333333"/>
                </a:solidFill>
                <a:effectLst/>
                <a:latin typeface="Libre Franklin"/>
              </a:rPr>
              <a:t>∆x  Or ∆p</a:t>
            </a:r>
            <a:r>
              <a:rPr lang="en-US" sz="1700" b="0" i="0" baseline="-25000" dirty="0">
                <a:solidFill>
                  <a:srgbClr val="333333"/>
                </a:solidFill>
                <a:effectLst/>
                <a:latin typeface="Libre Franklin"/>
              </a:rPr>
              <a:t>x</a:t>
            </a:r>
            <a:r>
              <a:rPr lang="en-US" sz="1700" b="0" i="0" dirty="0">
                <a:solidFill>
                  <a:srgbClr val="333333"/>
                </a:solidFill>
                <a:effectLst/>
                <a:latin typeface="Libre Franklin"/>
              </a:rPr>
              <a:t> = 6.62 x10</a:t>
            </a:r>
            <a:r>
              <a:rPr lang="en-US" sz="1700" b="0" i="0" baseline="30000" dirty="0">
                <a:solidFill>
                  <a:srgbClr val="333333"/>
                </a:solidFill>
                <a:effectLst/>
                <a:latin typeface="Libre Franklin"/>
              </a:rPr>
              <a:t>-34</a:t>
            </a:r>
            <a:r>
              <a:rPr lang="en-US" sz="1700" b="0" i="0" dirty="0">
                <a:solidFill>
                  <a:srgbClr val="333333"/>
                </a:solidFill>
                <a:effectLst/>
                <a:latin typeface="Libre Franklin"/>
              </a:rPr>
              <a:t>/2 x 3.14 x 10</a:t>
            </a:r>
            <a:r>
              <a:rPr lang="en-US" sz="1700" b="0" i="0" baseline="30000" dirty="0">
                <a:solidFill>
                  <a:srgbClr val="333333"/>
                </a:solidFill>
                <a:effectLst/>
                <a:latin typeface="Libre Franklin"/>
              </a:rPr>
              <a:t>-14 </a:t>
            </a:r>
            <a:endParaRPr lang="en-US" sz="1700" b="0" i="0" dirty="0">
              <a:solidFill>
                <a:srgbClr val="333333"/>
              </a:solidFill>
              <a:effectLst/>
              <a:latin typeface="Libre Franklin"/>
            </a:endParaRPr>
          </a:p>
          <a:p>
            <a:pPr algn="just"/>
            <a:r>
              <a:rPr lang="en-US" sz="1700" b="0" i="0" dirty="0">
                <a:solidFill>
                  <a:srgbClr val="333333"/>
                </a:solidFill>
                <a:effectLst/>
                <a:latin typeface="Libre Franklin"/>
              </a:rPr>
              <a:t>∆p</a:t>
            </a:r>
            <a:r>
              <a:rPr lang="en-US" sz="1700" b="0" i="0" baseline="-25000" dirty="0">
                <a:solidFill>
                  <a:srgbClr val="333333"/>
                </a:solidFill>
                <a:effectLst/>
                <a:latin typeface="Libre Franklin"/>
              </a:rPr>
              <a:t>x</a:t>
            </a:r>
            <a:r>
              <a:rPr lang="en-US" sz="1700" b="0" i="0" dirty="0">
                <a:solidFill>
                  <a:srgbClr val="333333"/>
                </a:solidFill>
                <a:effectLst/>
                <a:latin typeface="Libre Franklin"/>
              </a:rPr>
              <a:t>=1.05 x 10</a:t>
            </a:r>
            <a:r>
              <a:rPr lang="en-US" sz="1700" b="0" i="0" baseline="30000" dirty="0">
                <a:solidFill>
                  <a:srgbClr val="333333"/>
                </a:solidFill>
                <a:effectLst/>
                <a:latin typeface="Libre Franklin"/>
              </a:rPr>
              <a:t>-20 </a:t>
            </a:r>
            <a:r>
              <a:rPr lang="en-US" sz="1700" b="0" i="0" dirty="0">
                <a:solidFill>
                  <a:srgbClr val="333333"/>
                </a:solidFill>
                <a:effectLst/>
                <a:latin typeface="Libre Franklin"/>
              </a:rPr>
              <a:t>kg m/ sec</a:t>
            </a:r>
          </a:p>
          <a:p>
            <a:pPr algn="just"/>
            <a:r>
              <a:rPr lang="en-US" sz="1700" b="0" i="0" dirty="0">
                <a:solidFill>
                  <a:srgbClr val="333333"/>
                </a:solidFill>
                <a:effectLst/>
                <a:latin typeface="Libre Franklin"/>
              </a:rPr>
              <a:t>If this is p the uncertainty in the momentum of electron, then the momentum of electron should be at least of this order, that is p = 1.05 x 10</a:t>
            </a:r>
            <a:r>
              <a:rPr lang="en-US" sz="1700" b="0" i="0" baseline="30000" dirty="0">
                <a:solidFill>
                  <a:srgbClr val="333333"/>
                </a:solidFill>
                <a:effectLst/>
                <a:latin typeface="Libre Franklin"/>
              </a:rPr>
              <a:t>-20</a:t>
            </a:r>
            <a:r>
              <a:rPr lang="en-US" sz="1700" b="0" i="0" dirty="0">
                <a:solidFill>
                  <a:srgbClr val="333333"/>
                </a:solidFill>
                <a:effectLst/>
                <a:latin typeface="Libre Franklin"/>
              </a:rPr>
              <a:t> kg m/sec.</a:t>
            </a:r>
          </a:p>
          <a:p>
            <a:r>
              <a:rPr lang="en-US" sz="1700" b="0" i="0" dirty="0">
                <a:solidFill>
                  <a:srgbClr val="333333"/>
                </a:solidFill>
                <a:effectLst/>
                <a:latin typeface="Libre Franklin"/>
              </a:rPr>
              <a:t>An electron having this much high momentum must have a velocity comparable to the velocity of light. Thus, its energy should be calculated by the following relativistic formula</a:t>
            </a:r>
          </a:p>
          <a:p>
            <a:r>
              <a:rPr lang="en-US" sz="1700" b="0" i="0" dirty="0">
                <a:solidFill>
                  <a:srgbClr val="333333"/>
                </a:solidFill>
                <a:effectLst/>
                <a:latin typeface="Libre Franklin"/>
              </a:rPr>
              <a:t>E =  √ m</a:t>
            </a:r>
            <a:r>
              <a:rPr lang="en-US" sz="1700" b="0" i="0" baseline="30000" dirty="0">
                <a:solidFill>
                  <a:srgbClr val="333333"/>
                </a:solidFill>
                <a:effectLst/>
                <a:latin typeface="Libre Franklin"/>
              </a:rPr>
              <a:t>2</a:t>
            </a:r>
            <a:r>
              <a:rPr lang="en-US" sz="1700" b="0" i="0" baseline="-25000" dirty="0">
                <a:solidFill>
                  <a:srgbClr val="333333"/>
                </a:solidFill>
                <a:effectLst/>
                <a:latin typeface="Libre Franklin"/>
              </a:rPr>
              <a:t>0</a:t>
            </a:r>
            <a:r>
              <a:rPr lang="en-US" sz="1700" b="0" i="0" dirty="0">
                <a:solidFill>
                  <a:srgbClr val="333333"/>
                </a:solidFill>
                <a:effectLst/>
                <a:latin typeface="Libre Franklin"/>
              </a:rPr>
              <a:t> c</a:t>
            </a:r>
            <a:r>
              <a:rPr lang="en-US" sz="1700" b="0" i="0" baseline="30000" dirty="0">
                <a:solidFill>
                  <a:srgbClr val="333333"/>
                </a:solidFill>
                <a:effectLst/>
                <a:latin typeface="Libre Franklin"/>
              </a:rPr>
              <a:t>4 </a:t>
            </a:r>
            <a:r>
              <a:rPr lang="en-US" sz="1700" b="0" i="0" dirty="0">
                <a:solidFill>
                  <a:srgbClr val="333333"/>
                </a:solidFill>
                <a:effectLst/>
                <a:latin typeface="Libre Franklin"/>
              </a:rPr>
              <a:t>+ p</a:t>
            </a:r>
            <a:r>
              <a:rPr lang="en-US" sz="1700" b="0" i="0" baseline="30000" dirty="0">
                <a:solidFill>
                  <a:srgbClr val="333333"/>
                </a:solidFill>
                <a:effectLst/>
                <a:latin typeface="Libre Franklin"/>
              </a:rPr>
              <a:t>2</a:t>
            </a:r>
            <a:r>
              <a:rPr lang="en-US" sz="1700" b="0" i="0" dirty="0">
                <a:solidFill>
                  <a:srgbClr val="333333"/>
                </a:solidFill>
                <a:effectLst/>
                <a:latin typeface="Libre Franklin"/>
              </a:rPr>
              <a:t>c</a:t>
            </a:r>
            <a:r>
              <a:rPr lang="en-US" sz="1700" b="0" i="0" baseline="30000" dirty="0">
                <a:solidFill>
                  <a:srgbClr val="333333"/>
                </a:solidFill>
                <a:effectLst/>
                <a:latin typeface="Libre Franklin"/>
              </a:rPr>
              <a:t>2</a:t>
            </a:r>
          </a:p>
          <a:p>
            <a:pPr algn="just"/>
            <a:r>
              <a:rPr lang="en-US" sz="1700" b="0" i="0" dirty="0">
                <a:solidFill>
                  <a:srgbClr val="333333"/>
                </a:solidFill>
                <a:effectLst/>
                <a:latin typeface="Libre Franklin"/>
              </a:rPr>
              <a:t>E =  √(9.1 x 10</a:t>
            </a:r>
            <a:r>
              <a:rPr lang="en-US" sz="1700" b="0" i="0" baseline="30000" dirty="0">
                <a:solidFill>
                  <a:srgbClr val="333333"/>
                </a:solidFill>
                <a:effectLst/>
                <a:latin typeface="Libre Franklin"/>
              </a:rPr>
              <a:t>-31</a:t>
            </a:r>
            <a:r>
              <a:rPr lang="en-US" sz="1700" b="0" i="0" dirty="0">
                <a:solidFill>
                  <a:srgbClr val="333333"/>
                </a:solidFill>
                <a:effectLst/>
                <a:latin typeface="Libre Franklin"/>
              </a:rPr>
              <a:t>)</a:t>
            </a:r>
            <a:r>
              <a:rPr lang="en-US" sz="1700" b="0" i="0" baseline="30000" dirty="0">
                <a:solidFill>
                  <a:srgbClr val="333333"/>
                </a:solidFill>
                <a:effectLst/>
                <a:latin typeface="Libre Franklin"/>
              </a:rPr>
              <a:t>2 </a:t>
            </a:r>
            <a:r>
              <a:rPr lang="en-US" sz="1700" b="0" i="0" dirty="0">
                <a:solidFill>
                  <a:srgbClr val="333333"/>
                </a:solidFill>
                <a:effectLst/>
                <a:latin typeface="Libre Franklin"/>
              </a:rPr>
              <a:t>(3 x 10</a:t>
            </a:r>
            <a:r>
              <a:rPr lang="en-US" sz="1700" b="0" i="0" baseline="30000" dirty="0">
                <a:solidFill>
                  <a:srgbClr val="333333"/>
                </a:solidFill>
                <a:effectLst/>
                <a:latin typeface="Libre Franklin"/>
              </a:rPr>
              <a:t>8</a:t>
            </a:r>
            <a:r>
              <a:rPr lang="en-US" sz="1700" b="0" i="0" dirty="0">
                <a:solidFill>
                  <a:srgbClr val="333333"/>
                </a:solidFill>
                <a:effectLst/>
                <a:latin typeface="Libre Franklin"/>
              </a:rPr>
              <a:t>)</a:t>
            </a:r>
            <a:r>
              <a:rPr lang="en-US" sz="1700" b="0" i="0" baseline="30000" dirty="0">
                <a:solidFill>
                  <a:srgbClr val="333333"/>
                </a:solidFill>
                <a:effectLst/>
                <a:latin typeface="Libre Franklin"/>
              </a:rPr>
              <a:t>4</a:t>
            </a:r>
            <a:r>
              <a:rPr lang="en-US" sz="1700" b="0" i="0" dirty="0">
                <a:solidFill>
                  <a:srgbClr val="333333"/>
                </a:solidFill>
                <a:effectLst/>
                <a:latin typeface="Libre Franklin"/>
              </a:rPr>
              <a:t> + (1.05 x 10</a:t>
            </a:r>
            <a:r>
              <a:rPr lang="en-US" sz="1700" b="0" i="0" baseline="30000" dirty="0">
                <a:solidFill>
                  <a:srgbClr val="333333"/>
                </a:solidFill>
                <a:effectLst/>
                <a:latin typeface="Libre Franklin"/>
              </a:rPr>
              <a:t>-20</a:t>
            </a:r>
            <a:r>
              <a:rPr lang="en-US" sz="1700" b="0" i="0" dirty="0">
                <a:solidFill>
                  <a:srgbClr val="333333"/>
                </a:solidFill>
                <a:effectLst/>
                <a:latin typeface="Libre Franklin"/>
              </a:rPr>
              <a:t>)</a:t>
            </a:r>
            <a:r>
              <a:rPr lang="en-US" sz="1700" b="0" i="0" baseline="30000" dirty="0">
                <a:solidFill>
                  <a:srgbClr val="333333"/>
                </a:solidFill>
                <a:effectLst/>
                <a:latin typeface="Libre Franklin"/>
              </a:rPr>
              <a:t>2 </a:t>
            </a:r>
            <a:r>
              <a:rPr lang="en-US" sz="1700" b="0" i="0" dirty="0">
                <a:solidFill>
                  <a:srgbClr val="333333"/>
                </a:solidFill>
                <a:effectLst/>
                <a:latin typeface="Libre Franklin"/>
              </a:rPr>
              <a:t>(3 x 10</a:t>
            </a:r>
            <a:r>
              <a:rPr lang="en-US" sz="1700" b="0" i="0" baseline="30000" dirty="0">
                <a:solidFill>
                  <a:srgbClr val="333333"/>
                </a:solidFill>
                <a:effectLst/>
                <a:latin typeface="Libre Franklin"/>
              </a:rPr>
              <a:t>8</a:t>
            </a:r>
            <a:r>
              <a:rPr lang="en-US" sz="1700" b="0" i="0" dirty="0">
                <a:solidFill>
                  <a:srgbClr val="333333"/>
                </a:solidFill>
                <a:effectLst/>
                <a:latin typeface="Libre Franklin"/>
              </a:rPr>
              <a:t>)</a:t>
            </a:r>
            <a:r>
              <a:rPr lang="en-US" sz="1700" b="0" i="0" baseline="30000" dirty="0">
                <a:solidFill>
                  <a:srgbClr val="333333"/>
                </a:solidFill>
                <a:effectLst/>
                <a:latin typeface="Libre Franklin"/>
              </a:rPr>
              <a:t>2</a:t>
            </a:r>
            <a:endParaRPr lang="en-US" sz="1700" b="0" i="0" dirty="0">
              <a:solidFill>
                <a:srgbClr val="333333"/>
              </a:solidFill>
              <a:effectLst/>
              <a:latin typeface="Libre Franklin"/>
            </a:endParaRPr>
          </a:p>
          <a:p>
            <a:pPr algn="just"/>
            <a:r>
              <a:rPr lang="en-US" sz="1700" b="0" i="0" dirty="0">
                <a:solidFill>
                  <a:srgbClr val="333333"/>
                </a:solidFill>
                <a:effectLst/>
                <a:latin typeface="Libre Franklin"/>
              </a:rPr>
              <a:t>   =  √(6707.61 x 10</a:t>
            </a:r>
            <a:r>
              <a:rPr lang="en-US" sz="1700" b="0" i="0" baseline="30000" dirty="0">
                <a:solidFill>
                  <a:srgbClr val="333333"/>
                </a:solidFill>
                <a:effectLst/>
                <a:latin typeface="Libre Franklin"/>
              </a:rPr>
              <a:t>-30</a:t>
            </a:r>
            <a:r>
              <a:rPr lang="en-US" sz="1700" b="0" i="0" dirty="0">
                <a:solidFill>
                  <a:srgbClr val="333333"/>
                </a:solidFill>
                <a:effectLst/>
                <a:latin typeface="Libre Franklin"/>
              </a:rPr>
              <a:t>) + (9.92 x 10</a:t>
            </a:r>
            <a:r>
              <a:rPr lang="en-US" sz="1700" b="0" i="0" baseline="30000" dirty="0">
                <a:solidFill>
                  <a:srgbClr val="333333"/>
                </a:solidFill>
                <a:effectLst/>
                <a:latin typeface="Libre Franklin"/>
              </a:rPr>
              <a:t>-24</a:t>
            </a:r>
            <a:r>
              <a:rPr lang="en-US" sz="1700" b="0" i="0" dirty="0">
                <a:solidFill>
                  <a:srgbClr val="333333"/>
                </a:solidFill>
                <a:effectLst/>
                <a:latin typeface="Libre Franklin"/>
              </a:rPr>
              <a:t>)</a:t>
            </a:r>
          </a:p>
          <a:p>
            <a:pPr algn="just"/>
            <a:r>
              <a:rPr lang="en-US" sz="1700" b="0" i="0" dirty="0">
                <a:solidFill>
                  <a:srgbClr val="333333"/>
                </a:solidFill>
                <a:effectLst/>
                <a:latin typeface="Libre Franklin"/>
              </a:rPr>
              <a:t>   =  (0.006707 x 10</a:t>
            </a:r>
            <a:r>
              <a:rPr lang="en-US" sz="1700" b="0" i="0" baseline="30000" dirty="0">
                <a:solidFill>
                  <a:srgbClr val="333333"/>
                </a:solidFill>
                <a:effectLst/>
                <a:latin typeface="Libre Franklin"/>
              </a:rPr>
              <a:t>-24</a:t>
            </a:r>
            <a:r>
              <a:rPr lang="en-US" sz="1700" b="0" i="0" dirty="0">
                <a:solidFill>
                  <a:srgbClr val="333333"/>
                </a:solidFill>
                <a:effectLst/>
                <a:latin typeface="Libre Franklin"/>
              </a:rPr>
              <a:t>) +(9.92 x 10</a:t>
            </a:r>
            <a:r>
              <a:rPr lang="en-US" sz="1700" b="0" i="0" baseline="30000" dirty="0">
                <a:solidFill>
                  <a:srgbClr val="333333"/>
                </a:solidFill>
                <a:effectLst/>
                <a:latin typeface="Libre Franklin"/>
              </a:rPr>
              <a:t>-24</a:t>
            </a:r>
            <a:r>
              <a:rPr lang="en-US" sz="1700" b="0" i="0" dirty="0">
                <a:solidFill>
                  <a:srgbClr val="333333"/>
                </a:solidFill>
                <a:effectLst/>
                <a:latin typeface="Libre Franklin"/>
              </a:rPr>
              <a:t>)</a:t>
            </a:r>
          </a:p>
          <a:p>
            <a:pPr algn="just"/>
            <a:r>
              <a:rPr lang="en-US" sz="1700" b="0" i="0" dirty="0">
                <a:solidFill>
                  <a:srgbClr val="333333"/>
                </a:solidFill>
                <a:effectLst/>
                <a:latin typeface="Libre Franklin"/>
              </a:rPr>
              <a:t>   =  √9.9267 x 10</a:t>
            </a:r>
            <a:r>
              <a:rPr lang="en-US" sz="1700" b="0" i="0" baseline="30000" dirty="0">
                <a:solidFill>
                  <a:srgbClr val="333333"/>
                </a:solidFill>
                <a:effectLst/>
                <a:latin typeface="Libre Franklin"/>
              </a:rPr>
              <a:t>-24</a:t>
            </a:r>
          </a:p>
          <a:p>
            <a:pPr algn="just"/>
            <a:r>
              <a:rPr lang="pt-BR" sz="1700" b="0" i="0" dirty="0">
                <a:solidFill>
                  <a:srgbClr val="333333"/>
                </a:solidFill>
                <a:effectLst/>
                <a:latin typeface="Libre Franklin"/>
              </a:rPr>
              <a:t>E =  3.15 x 10</a:t>
            </a:r>
            <a:r>
              <a:rPr lang="pt-BR" sz="1700" b="0" i="0" baseline="30000" dirty="0">
                <a:solidFill>
                  <a:srgbClr val="333333"/>
                </a:solidFill>
                <a:effectLst/>
                <a:latin typeface="Libre Franklin"/>
              </a:rPr>
              <a:t>-12</a:t>
            </a:r>
            <a:r>
              <a:rPr lang="pt-BR" sz="1700" b="0" i="0" dirty="0">
                <a:solidFill>
                  <a:srgbClr val="333333"/>
                </a:solidFill>
                <a:effectLst/>
                <a:latin typeface="Libre Franklin"/>
              </a:rPr>
              <a:t> J</a:t>
            </a:r>
          </a:p>
          <a:p>
            <a:pPr algn="just"/>
            <a:r>
              <a:rPr lang="pt-BR" sz="1700" b="0" i="0" dirty="0">
                <a:solidFill>
                  <a:srgbClr val="333333"/>
                </a:solidFill>
                <a:effectLst/>
                <a:latin typeface="Libre Franklin"/>
              </a:rPr>
              <a:t>Or  E = 3.15 x 10</a:t>
            </a:r>
            <a:r>
              <a:rPr lang="pt-BR" sz="1700" b="0" i="0" baseline="30000" dirty="0">
                <a:solidFill>
                  <a:srgbClr val="333333"/>
                </a:solidFill>
                <a:effectLst/>
                <a:latin typeface="Libre Franklin"/>
              </a:rPr>
              <a:t>-12</a:t>
            </a:r>
            <a:r>
              <a:rPr lang="pt-BR" sz="1700" b="0" i="0" dirty="0">
                <a:solidFill>
                  <a:srgbClr val="333333"/>
                </a:solidFill>
                <a:effectLst/>
                <a:latin typeface="Libre Franklin"/>
              </a:rPr>
              <a:t>/1.6 x 10</a:t>
            </a:r>
            <a:r>
              <a:rPr lang="pt-BR" sz="1700" b="0" i="0" baseline="30000" dirty="0">
                <a:solidFill>
                  <a:srgbClr val="333333"/>
                </a:solidFill>
                <a:effectLst/>
                <a:latin typeface="Libre Franklin"/>
              </a:rPr>
              <a:t>-19</a:t>
            </a:r>
            <a:r>
              <a:rPr lang="pt-BR" sz="1700" b="0" i="0" dirty="0">
                <a:solidFill>
                  <a:srgbClr val="333333"/>
                </a:solidFill>
                <a:effectLst/>
                <a:latin typeface="Libre Franklin"/>
              </a:rPr>
              <a:t> eV </a:t>
            </a:r>
          </a:p>
          <a:p>
            <a:pPr algn="just"/>
            <a:r>
              <a:rPr lang="pt-BR" sz="1700" b="0" i="0" dirty="0">
                <a:solidFill>
                  <a:srgbClr val="333333"/>
                </a:solidFill>
                <a:effectLst/>
                <a:latin typeface="Libre Franklin"/>
              </a:rPr>
              <a:t>E = 19.6 x 10</a:t>
            </a:r>
            <a:r>
              <a:rPr lang="pt-BR" sz="1700" b="0" i="0" baseline="30000" dirty="0">
                <a:solidFill>
                  <a:srgbClr val="333333"/>
                </a:solidFill>
                <a:effectLst/>
                <a:latin typeface="Libre Franklin"/>
              </a:rPr>
              <a:t>6</a:t>
            </a:r>
            <a:r>
              <a:rPr lang="pt-BR" sz="1700" b="0" i="0" dirty="0">
                <a:solidFill>
                  <a:srgbClr val="333333"/>
                </a:solidFill>
                <a:effectLst/>
                <a:latin typeface="Libre Franklin"/>
              </a:rPr>
              <a:t> eV Or  E= 19.6 MeV</a:t>
            </a:r>
          </a:p>
          <a:p>
            <a:pPr algn="just"/>
            <a:r>
              <a:rPr lang="en-US" sz="1700" b="0" i="0" dirty="0">
                <a:solidFill>
                  <a:srgbClr val="333333"/>
                </a:solidFill>
                <a:effectLst/>
                <a:latin typeface="Libre Franklin"/>
              </a:rPr>
              <a:t>Therefore, if the electron exists in the nucleus, it should have an energy of the order of 19.6 MeV. However, it is observed that beta-particles (electrons) ejected from the nucleus during b – decay have energies of approximately 3 Me V, which is quite different from the calculated value of 19.6 MeV. Second reason that electron can not exist inside the nucleus is that experimental results show that no electron or particle in the atom possess energy greater than 4 MeV. Therefore, it is confirmed that electrons do not exist inside the nucleus.</a:t>
            </a:r>
            <a:endParaRPr lang="en-US" sz="1700" dirty="0"/>
          </a:p>
        </p:txBody>
      </p:sp>
    </p:spTree>
    <p:extLst>
      <p:ext uri="{BB962C8B-B14F-4D97-AF65-F5344CB8AC3E}">
        <p14:creationId xmlns:p14="http://schemas.microsoft.com/office/powerpoint/2010/main" val="2017007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EA1B7A-554E-4D1B-9AE4-E081859B8D86}"/>
              </a:ext>
            </a:extLst>
          </p:cNvPr>
          <p:cNvSpPr>
            <a:spLocks noGrp="1"/>
          </p:cNvSpPr>
          <p:nvPr>
            <p:ph type="sldNum" sz="quarter" idx="12"/>
          </p:nvPr>
        </p:nvSpPr>
        <p:spPr/>
        <p:txBody>
          <a:bodyPr/>
          <a:lstStyle/>
          <a:p>
            <a:fld id="{C4A8EFBA-C9BC-40A8-B019-914AF4375C02}" type="slidenum">
              <a:rPr lang="en-US" smtClean="0"/>
              <a:pPr/>
              <a:t>14</a:t>
            </a:fld>
            <a:endParaRPr lang="en-US"/>
          </a:p>
        </p:txBody>
      </p:sp>
      <p:sp>
        <p:nvSpPr>
          <p:cNvPr id="3" name="Rectangle 3">
            <a:extLst>
              <a:ext uri="{FF2B5EF4-FFF2-40B4-BE49-F238E27FC236}">
                <a16:creationId xmlns:a16="http://schemas.microsoft.com/office/drawing/2014/main" id="{823D681C-4BEA-425F-B65A-8D649DFE989D}"/>
              </a:ext>
            </a:extLst>
          </p:cNvPr>
          <p:cNvSpPr txBox="1">
            <a:spLocks noChangeArrowheads="1"/>
          </p:cNvSpPr>
          <p:nvPr/>
        </p:nvSpPr>
        <p:spPr>
          <a:xfrm>
            <a:off x="179387" y="924376"/>
            <a:ext cx="8507413" cy="500924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tabLst>
                <a:tab pos="685800" algn="l"/>
              </a:tabLst>
            </a:pP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Each nuclear species with a given Z and A is called a </a:t>
            </a:r>
            <a:r>
              <a:rPr lang="en-US" altLang="ja-JP" sz="24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nuclide</a:t>
            </a:r>
          </a:p>
          <a:p>
            <a:pPr>
              <a:tabLst>
                <a:tab pos="685800" algn="l"/>
              </a:tabLst>
            </a:pP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Both neutrons and protons, collectively called </a:t>
            </a:r>
            <a:r>
              <a:rPr lang="en-US" altLang="ja-JP" sz="24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nucleons</a:t>
            </a: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 are constructed of other particles called quarks</a:t>
            </a:r>
          </a:p>
          <a:p>
            <a:pPr>
              <a:tabLst>
                <a:tab pos="685800" algn="l"/>
              </a:tabLst>
            </a:pP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Nuclides with the same neutron number are called </a:t>
            </a:r>
            <a:r>
              <a:rPr lang="en-US" altLang="ja-JP" sz="24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isotones </a:t>
            </a: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and the </a:t>
            </a:r>
            <a:r>
              <a:rPr lang="en-US" altLang="ja-JP" sz="24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same A </a:t>
            </a: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are called </a:t>
            </a:r>
            <a:r>
              <a:rPr lang="en-US" altLang="ja-JP" sz="24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isobars</a:t>
            </a:r>
          </a:p>
          <a:p>
            <a:pPr>
              <a:tabLst>
                <a:tab pos="685800" algn="l"/>
              </a:tabLst>
            </a:pP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Atoms with the </a:t>
            </a:r>
            <a:r>
              <a:rPr lang="en-US" altLang="ja-JP" sz="24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same Z</a:t>
            </a: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 but different mass number </a:t>
            </a:r>
            <a:r>
              <a:rPr lang="en-US" altLang="ja-JP" sz="24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A</a:t>
            </a: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 are called </a:t>
            </a:r>
            <a:r>
              <a:rPr lang="en-US" altLang="ja-JP" sz="24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isotopes</a:t>
            </a:r>
            <a:r>
              <a:rPr lang="en-US" altLang="ja-JP" sz="2400" i="1" dirty="0">
                <a:solidFill>
                  <a:srgbClr val="000000"/>
                </a:solidFill>
                <a:latin typeface="Calibri" panose="020F0502020204030204" pitchFamily="34" charset="0"/>
                <a:ea typeface="MS PGothic" panose="020B0600070205080204" pitchFamily="34" charset="-128"/>
                <a:cs typeface="Calibri" panose="020F0502020204030204" pitchFamily="34" charset="0"/>
              </a:rPr>
              <a:t>.</a:t>
            </a:r>
          </a:p>
          <a:p>
            <a:pPr>
              <a:tabLst>
                <a:tab pos="685800" algn="l"/>
              </a:tabLst>
            </a:pP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Hydrogen’s </a:t>
            </a:r>
            <a:r>
              <a:rPr lang="en-US" altLang="ja-JP" sz="2400" b="1" dirty="0">
                <a:solidFill>
                  <a:srgbClr val="000000"/>
                </a:solidFill>
                <a:latin typeface="Calibri" panose="020F0502020204030204" pitchFamily="34" charset="0"/>
                <a:ea typeface="MS PGothic" panose="020B0600070205080204" pitchFamily="34" charset="-128"/>
                <a:cs typeface="Calibri" panose="020F0502020204030204" pitchFamily="34" charset="0"/>
              </a:rPr>
              <a:t>isotopes</a:t>
            </a: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a:t>
            </a:r>
          </a:p>
          <a:p>
            <a:pPr lvl="1">
              <a:tabLst>
                <a:tab pos="685800" algn="l"/>
              </a:tabLst>
            </a:pPr>
            <a:r>
              <a:rPr lang="en-US" altLang="ja-JP" sz="24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Deuterium</a:t>
            </a:r>
            <a:r>
              <a:rPr lang="en-US" altLang="ja-JP" sz="2400" i="1" dirty="0">
                <a:solidFill>
                  <a:srgbClr val="000000"/>
                </a:solidFill>
                <a:latin typeface="Calibri" panose="020F0502020204030204" pitchFamily="34" charset="0"/>
                <a:ea typeface="MS PGothic" panose="020B0600070205080204" pitchFamily="34" charset="-128"/>
                <a:cs typeface="Calibri" panose="020F0502020204030204" pitchFamily="34" charset="0"/>
              </a:rPr>
              <a:t>: </a:t>
            </a: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Heavy hydrogen. Has a neutron as well as a proton in its nucleus.</a:t>
            </a:r>
          </a:p>
          <a:p>
            <a:pPr lvl="1">
              <a:tabLst>
                <a:tab pos="685800" algn="l"/>
              </a:tabLst>
            </a:pPr>
            <a:r>
              <a:rPr lang="en-US" altLang="ja-JP" sz="2400" b="1" i="1" dirty="0">
                <a:solidFill>
                  <a:srgbClr val="000000"/>
                </a:solidFill>
                <a:latin typeface="Calibri" panose="020F0502020204030204" pitchFamily="34" charset="0"/>
                <a:ea typeface="MS PGothic" panose="020B0600070205080204" pitchFamily="34" charset="-128"/>
                <a:cs typeface="Calibri" panose="020F0502020204030204" pitchFamily="34" charset="0"/>
              </a:rPr>
              <a:t>Tritium</a:t>
            </a:r>
            <a:r>
              <a:rPr lang="en-US" altLang="ja-JP" sz="2400" i="1" dirty="0">
                <a:solidFill>
                  <a:srgbClr val="000000"/>
                </a:solidFill>
                <a:latin typeface="Calibri" panose="020F0502020204030204" pitchFamily="34" charset="0"/>
                <a:ea typeface="MS PGothic" panose="020B0600070205080204" pitchFamily="34" charset="-128"/>
                <a:cs typeface="Calibri" panose="020F0502020204030204" pitchFamily="34" charset="0"/>
              </a:rPr>
              <a:t>: </a:t>
            </a:r>
            <a:r>
              <a:rPr lang="en-US" altLang="ja-JP" sz="2400" dirty="0">
                <a:solidFill>
                  <a:srgbClr val="000000"/>
                </a:solidFill>
                <a:latin typeface="Calibri" panose="020F0502020204030204" pitchFamily="34" charset="0"/>
                <a:ea typeface="MS PGothic" panose="020B0600070205080204" pitchFamily="34" charset="-128"/>
                <a:cs typeface="Calibri" panose="020F0502020204030204" pitchFamily="34" charset="0"/>
              </a:rPr>
              <a:t>Has two neutrons and one proton, is radioactive, about 40 tons on earth.</a:t>
            </a:r>
          </a:p>
          <a:p>
            <a:pPr marL="457200" lvl="1" indent="0">
              <a:buNone/>
              <a:tabLst>
                <a:tab pos="685800" algn="l"/>
              </a:tabLst>
            </a:pPr>
            <a:endParaRPr lang="en-US" altLang="ja-JP" sz="1700" dirty="0">
              <a:solidFill>
                <a:srgbClr val="000000"/>
              </a:solidFill>
              <a:ea typeface="MS PGothic" panose="020B0600070205080204" pitchFamily="34" charset="-128"/>
            </a:endParaRPr>
          </a:p>
        </p:txBody>
      </p:sp>
      <p:sp>
        <p:nvSpPr>
          <p:cNvPr id="5" name="TextBox 4">
            <a:extLst>
              <a:ext uri="{FF2B5EF4-FFF2-40B4-BE49-F238E27FC236}">
                <a16:creationId xmlns:a16="http://schemas.microsoft.com/office/drawing/2014/main" id="{CAE092BE-8906-4D83-AFF0-4BE7A41ABD10}"/>
              </a:ext>
            </a:extLst>
          </p:cNvPr>
          <p:cNvSpPr txBox="1"/>
          <p:nvPr/>
        </p:nvSpPr>
        <p:spPr>
          <a:xfrm>
            <a:off x="2743200" y="211822"/>
            <a:ext cx="4684222" cy="646331"/>
          </a:xfrm>
          <a:prstGeom prst="rect">
            <a:avLst/>
          </a:prstGeom>
          <a:noFill/>
        </p:spPr>
        <p:txBody>
          <a:bodyPr wrap="square">
            <a:spAutoFit/>
          </a:bodyPr>
          <a:lstStyle/>
          <a:p>
            <a:r>
              <a:rPr lang="en-US" altLang="ja-JP" sz="3600" b="1" dirty="0">
                <a:solidFill>
                  <a:srgbClr val="0000CC"/>
                </a:solidFill>
                <a:latin typeface="Times New Roman" panose="02020603050405020304" pitchFamily="18" charset="0"/>
                <a:ea typeface="MS PGothic" panose="020B0600070205080204" pitchFamily="34" charset="-128"/>
                <a:cs typeface="Times New Roman" panose="02020603050405020304" pitchFamily="18" charset="0"/>
              </a:rPr>
              <a:t>Nuclear Properties</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4333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a:extLst>
              <a:ext uri="{FF2B5EF4-FFF2-40B4-BE49-F238E27FC236}">
                <a16:creationId xmlns:a16="http://schemas.microsoft.com/office/drawing/2014/main" id="{9C9662C9-BB01-4B38-94EA-4032B44921D6}"/>
              </a:ext>
            </a:extLst>
          </p:cNvPr>
          <p:cNvSpPr txBox="1">
            <a:spLocks noChangeArrowheads="1"/>
          </p:cNvSpPr>
          <p:nvPr/>
        </p:nvSpPr>
        <p:spPr bwMode="auto">
          <a:xfrm>
            <a:off x="457200" y="0"/>
            <a:ext cx="8229600" cy="94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3600" dirty="0">
                <a:solidFill>
                  <a:srgbClr val="C00000"/>
                </a:solidFill>
                <a:latin typeface="Cambria" panose="02040503050406030204" pitchFamily="18" charset="0"/>
                <a:ea typeface="Cambria" panose="02040503050406030204" pitchFamily="18" charset="0"/>
              </a:rPr>
              <a:t>Nuclear Charge and Mass</a:t>
            </a:r>
          </a:p>
        </p:txBody>
      </p:sp>
      <p:graphicFrame>
        <p:nvGraphicFramePr>
          <p:cNvPr id="5122" name="Group 2">
            <a:extLst>
              <a:ext uri="{FF2B5EF4-FFF2-40B4-BE49-F238E27FC236}">
                <a16:creationId xmlns:a16="http://schemas.microsoft.com/office/drawing/2014/main" id="{FE46EC78-3487-4504-8269-1063170919FE}"/>
              </a:ext>
            </a:extLst>
          </p:cNvPr>
          <p:cNvGraphicFramePr>
            <a:graphicFrameLocks noGrp="1"/>
          </p:cNvGraphicFramePr>
          <p:nvPr>
            <p:extLst>
              <p:ext uri="{D42A27DB-BD31-4B8C-83A1-F6EECF244321}">
                <p14:modId xmlns:p14="http://schemas.microsoft.com/office/powerpoint/2010/main" val="1307984266"/>
              </p:ext>
            </p:extLst>
          </p:nvPr>
        </p:nvGraphicFramePr>
        <p:xfrm>
          <a:off x="304006" y="982614"/>
          <a:ext cx="8535988" cy="1906588"/>
        </p:xfrm>
        <a:graphic>
          <a:graphicData uri="http://schemas.openxmlformats.org/drawingml/2006/table">
            <a:tbl>
              <a:tblPr/>
              <a:tblGrid>
                <a:gridCol w="1524000">
                  <a:extLst>
                    <a:ext uri="{9D8B030D-6E8A-4147-A177-3AD203B41FA5}">
                      <a16:colId xmlns:a16="http://schemas.microsoft.com/office/drawing/2014/main" val="3976013181"/>
                    </a:ext>
                  </a:extLst>
                </a:gridCol>
                <a:gridCol w="1219200">
                  <a:extLst>
                    <a:ext uri="{9D8B030D-6E8A-4147-A177-3AD203B41FA5}">
                      <a16:colId xmlns:a16="http://schemas.microsoft.com/office/drawing/2014/main" val="1347058568"/>
                    </a:ext>
                  </a:extLst>
                </a:gridCol>
                <a:gridCol w="1982788">
                  <a:extLst>
                    <a:ext uri="{9D8B030D-6E8A-4147-A177-3AD203B41FA5}">
                      <a16:colId xmlns:a16="http://schemas.microsoft.com/office/drawing/2014/main" val="655419970"/>
                    </a:ext>
                  </a:extLst>
                </a:gridCol>
                <a:gridCol w="1600200">
                  <a:extLst>
                    <a:ext uri="{9D8B030D-6E8A-4147-A177-3AD203B41FA5}">
                      <a16:colId xmlns:a16="http://schemas.microsoft.com/office/drawing/2014/main" val="222930574"/>
                    </a:ext>
                  </a:extLst>
                </a:gridCol>
                <a:gridCol w="2209800">
                  <a:extLst>
                    <a:ext uri="{9D8B030D-6E8A-4147-A177-3AD203B41FA5}">
                      <a16:colId xmlns:a16="http://schemas.microsoft.com/office/drawing/2014/main" val="863437603"/>
                    </a:ext>
                  </a:extLst>
                </a:gridCol>
              </a:tblGrid>
              <a:tr h="519113">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l"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Arial" panose="020B0604020202020204" pitchFamily="34" charset="0"/>
                          <a:cs typeface="AR PL UMing HK" charset="0"/>
                        </a:rPr>
                        <a:t>Particle</a:t>
                      </a:r>
                    </a:p>
                  </a:txBody>
                  <a:tcPr marL="90000" marR="90000" marT="67968" marB="46800" anchor="ctr" horzOverflow="overflow">
                    <a:lnL w="684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84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l"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Arial" panose="020B0604020202020204" pitchFamily="34" charset="0"/>
                          <a:cs typeface="AR PL UMing HK" charset="0"/>
                        </a:rPr>
                        <a:t>Charge</a:t>
                      </a:r>
                    </a:p>
                  </a:txBody>
                  <a:tcPr marL="90000" marR="90000" marT="67968" marB="46800" anchor="ctr"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84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Arial" panose="020B0604020202020204" pitchFamily="34" charset="0"/>
                          <a:cs typeface="AR PL UMing HK" charset="0"/>
                        </a:rPr>
                        <a:t>Mass (</a:t>
                      </a:r>
                      <a:r>
                        <a:rPr kumimoji="0" lang="en-US" altLang="en-US" sz="2400" b="0" i="0" u="none" strike="noStrike" cap="none" normalizeH="0" baseline="0">
                          <a:ln>
                            <a:noFill/>
                          </a:ln>
                          <a:solidFill>
                            <a:srgbClr val="000000"/>
                          </a:solidFill>
                          <a:effectLst/>
                          <a:latin typeface="Times New Roman" panose="02020603050405020304" pitchFamily="18" charset="0"/>
                          <a:cs typeface="AR PL UMing HK" charset="0"/>
                        </a:rPr>
                        <a:t>kg</a:t>
                      </a:r>
                      <a:r>
                        <a:rPr kumimoji="0" lang="en-US" altLang="en-US" sz="2400" b="0" i="0" u="none" strike="noStrike" cap="none" normalizeH="0" baseline="0">
                          <a:ln>
                            <a:noFill/>
                          </a:ln>
                          <a:solidFill>
                            <a:srgbClr val="000000"/>
                          </a:solidFill>
                          <a:effectLst/>
                          <a:latin typeface="Arial" panose="020B0604020202020204" pitchFamily="34" charset="0"/>
                          <a:cs typeface="AR PL UMing HK" charset="0"/>
                        </a:rPr>
                        <a:t>)</a:t>
                      </a:r>
                    </a:p>
                  </a:txBody>
                  <a:tcPr marL="90000" marR="90000" marT="67968" marB="46800" anchor="ctr"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84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Arial" panose="020B0604020202020204" pitchFamily="34" charset="0"/>
                          <a:cs typeface="AR PL UMing HK" charset="0"/>
                        </a:rPr>
                        <a:t>Mass (</a:t>
                      </a:r>
                      <a:r>
                        <a:rPr kumimoji="0" lang="en-US" altLang="en-US" sz="2400" b="0" i="0" u="none" strike="noStrike" cap="none" normalizeH="0" baseline="0">
                          <a:ln>
                            <a:noFill/>
                          </a:ln>
                          <a:solidFill>
                            <a:srgbClr val="000000"/>
                          </a:solidFill>
                          <a:effectLst/>
                          <a:latin typeface="Times New Roman" panose="02020603050405020304" pitchFamily="18" charset="0"/>
                          <a:cs typeface="AR PL UMing HK" charset="0"/>
                        </a:rPr>
                        <a:t>u</a:t>
                      </a:r>
                      <a:r>
                        <a:rPr kumimoji="0" lang="en-US" altLang="en-US" sz="2400" b="0" i="0" u="none" strike="noStrike" cap="none" normalizeH="0" baseline="0">
                          <a:ln>
                            <a:noFill/>
                          </a:ln>
                          <a:solidFill>
                            <a:srgbClr val="000000"/>
                          </a:solidFill>
                          <a:effectLst/>
                          <a:latin typeface="Arial" panose="020B0604020202020204" pitchFamily="34" charset="0"/>
                          <a:cs typeface="AR PL UMing HK" charset="0"/>
                        </a:rPr>
                        <a:t>)</a:t>
                      </a:r>
                    </a:p>
                  </a:txBody>
                  <a:tcPr marL="90000" marR="90000" marT="67968" marB="46800" anchor="ctr"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84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Arial" panose="020B0604020202020204" pitchFamily="34" charset="0"/>
                          <a:cs typeface="AR PL UMing HK" charset="0"/>
                        </a:rPr>
                        <a:t>Mass (</a:t>
                      </a:r>
                      <a:r>
                        <a:rPr kumimoji="0" lang="en-US" altLang="en-US" sz="2400" b="0" i="0" u="none" strike="noStrike" cap="none" normalizeH="0" baseline="0">
                          <a:ln>
                            <a:noFill/>
                          </a:ln>
                          <a:solidFill>
                            <a:srgbClr val="000000"/>
                          </a:solidFill>
                          <a:effectLst/>
                          <a:latin typeface="Times New Roman" panose="02020603050405020304" pitchFamily="18" charset="0"/>
                          <a:cs typeface="AR PL UMing HK" charset="0"/>
                        </a:rPr>
                        <a:t>MeV/</a:t>
                      </a:r>
                      <a:r>
                        <a:rPr kumimoji="0" lang="en-US" altLang="en-US" sz="2400" b="0" i="1" u="none" strike="noStrike" cap="none" normalizeH="0" baseline="0">
                          <a:ln>
                            <a:noFill/>
                          </a:ln>
                          <a:solidFill>
                            <a:srgbClr val="000000"/>
                          </a:solidFill>
                          <a:effectLst/>
                          <a:latin typeface="Times New Roman" panose="02020603050405020304" pitchFamily="18" charset="0"/>
                          <a:cs typeface="AR PL UMing HK" charset="0"/>
                        </a:rPr>
                        <a:t>c</a:t>
                      </a:r>
                      <a:r>
                        <a:rPr kumimoji="0" lang="en-US" altLang="en-US" sz="2400" b="0" i="0" u="none" strike="noStrike" cap="none" normalizeH="0" baseline="30000">
                          <a:ln>
                            <a:noFill/>
                          </a:ln>
                          <a:solidFill>
                            <a:srgbClr val="000000"/>
                          </a:solidFill>
                          <a:effectLst/>
                          <a:latin typeface="Times New Roman" panose="02020603050405020304" pitchFamily="18" charset="0"/>
                          <a:cs typeface="AR PL UMing HK" charset="0"/>
                        </a:rPr>
                        <a:t>2</a:t>
                      </a:r>
                      <a:r>
                        <a:rPr kumimoji="0" lang="en-US" altLang="en-US" sz="2400" b="0" i="0" u="none" strike="noStrike" cap="none" normalizeH="0" baseline="0">
                          <a:ln>
                            <a:noFill/>
                          </a:ln>
                          <a:solidFill>
                            <a:srgbClr val="000000"/>
                          </a:solidFill>
                          <a:effectLst/>
                          <a:latin typeface="Arial" panose="020B0604020202020204" pitchFamily="34" charset="0"/>
                          <a:cs typeface="AR PL UMing HK" charset="0"/>
                        </a:rPr>
                        <a:t>)</a:t>
                      </a:r>
                    </a:p>
                  </a:txBody>
                  <a:tcPr marL="90000" marR="90000" marT="67968" marB="46800" anchor="ctr" horzOverflow="overflow">
                    <a:lnL w="2880" cap="flat" cmpd="sng" algn="ctr">
                      <a:solidFill>
                        <a:srgbClr val="000000"/>
                      </a:solidFill>
                      <a:prstDash val="solid"/>
                      <a:round/>
                      <a:headEnd type="none" w="med" len="med"/>
                      <a:tailEnd type="none" w="med" len="med"/>
                    </a:lnL>
                    <a:lnR w="6840" cap="flat" cmpd="sng" algn="ctr">
                      <a:solidFill>
                        <a:srgbClr val="000000"/>
                      </a:solidFill>
                      <a:prstDash val="solid"/>
                      <a:round/>
                      <a:headEnd type="none" w="med" len="med"/>
                      <a:tailEnd type="none" w="med" len="med"/>
                    </a:lnR>
                    <a:lnT w="684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53475153"/>
                  </a:ext>
                </a:extLst>
              </a:tr>
              <a:tr h="466725">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l"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Arial" panose="020B0604020202020204" pitchFamily="34" charset="0"/>
                          <a:cs typeface="AR PL UMing HK" charset="0"/>
                        </a:rPr>
                        <a:t>Proton</a:t>
                      </a:r>
                    </a:p>
                  </a:txBody>
                  <a:tcPr marL="90000" marR="90000" marT="67968" marB="46800" horzOverflow="overflow">
                    <a:lnL w="684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Times New Roman" panose="02020603050405020304" pitchFamily="18" charset="0"/>
                          <a:cs typeface="AR PL UMing HK" charset="0"/>
                        </a:rPr>
                        <a:t>+</a:t>
                      </a:r>
                      <a:r>
                        <a:rPr kumimoji="0" lang="en-US" altLang="en-US" sz="2400" b="0" i="1" u="none" strike="noStrike" cap="none" normalizeH="0" baseline="0">
                          <a:ln>
                            <a:noFill/>
                          </a:ln>
                          <a:solidFill>
                            <a:srgbClr val="000000"/>
                          </a:solidFill>
                          <a:effectLst/>
                          <a:latin typeface="Times New Roman" panose="02020603050405020304" pitchFamily="18" charset="0"/>
                          <a:cs typeface="AR PL UMing HK" charset="0"/>
                        </a:rPr>
                        <a:t>e</a:t>
                      </a:r>
                    </a:p>
                  </a:txBody>
                  <a:tcPr marL="90000" marR="90000" marT="67968"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dirty="0">
                          <a:ln>
                            <a:noFill/>
                          </a:ln>
                          <a:solidFill>
                            <a:srgbClr val="000000"/>
                          </a:solidFill>
                          <a:effectLst/>
                          <a:latin typeface="Times New Roman" panose="02020603050405020304" pitchFamily="18" charset="0"/>
                          <a:cs typeface="AR PL UMing HK" charset="0"/>
                        </a:rPr>
                        <a:t>1.6726 x 10</a:t>
                      </a:r>
                      <a:r>
                        <a:rPr kumimoji="0" lang="en-US" altLang="en-US" sz="2400" b="0" i="0" u="none" strike="noStrike" cap="none" normalizeH="0" baseline="30000" dirty="0">
                          <a:ln>
                            <a:noFill/>
                          </a:ln>
                          <a:solidFill>
                            <a:srgbClr val="000000"/>
                          </a:solidFill>
                          <a:effectLst/>
                          <a:latin typeface="Times New Roman" panose="02020603050405020304" pitchFamily="18" charset="0"/>
                          <a:cs typeface="Arial" panose="020B0604020202020204" pitchFamily="34" charset="0"/>
                        </a:rPr>
                        <a:t>−27</a:t>
                      </a:r>
                    </a:p>
                  </a:txBody>
                  <a:tcPr marL="90000" marR="90000" marT="67968"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dirty="0">
                          <a:ln>
                            <a:noFill/>
                          </a:ln>
                          <a:solidFill>
                            <a:srgbClr val="000000"/>
                          </a:solidFill>
                          <a:effectLst/>
                          <a:latin typeface="Times New Roman" panose="02020603050405020304" pitchFamily="18" charset="0"/>
                          <a:cs typeface="AR PL UMing HK" charset="0"/>
                        </a:rPr>
                        <a:t>1.007276</a:t>
                      </a:r>
                    </a:p>
                  </a:txBody>
                  <a:tcPr marL="90000" marR="90000" marT="67968"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Times New Roman" panose="02020603050405020304" pitchFamily="18" charset="0"/>
                          <a:cs typeface="AR PL UMing HK" charset="0"/>
                        </a:rPr>
                        <a:t>938.28</a:t>
                      </a:r>
                    </a:p>
                  </a:txBody>
                  <a:tcPr marL="90000" marR="90000" marT="67968" marB="46800" horzOverflow="overflow">
                    <a:lnL w="2880" cap="flat" cmpd="sng" algn="ctr">
                      <a:solidFill>
                        <a:srgbClr val="000000"/>
                      </a:solidFill>
                      <a:prstDash val="solid"/>
                      <a:round/>
                      <a:headEnd type="none" w="med" len="med"/>
                      <a:tailEnd type="none" w="med" len="med"/>
                    </a:lnL>
                    <a:lnR w="684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5088200"/>
                  </a:ext>
                </a:extLst>
              </a:tr>
              <a:tr h="460375">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l"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Arial" panose="020B0604020202020204" pitchFamily="34" charset="0"/>
                          <a:cs typeface="AR PL UMing HK" charset="0"/>
                        </a:rPr>
                        <a:t>Neutron</a:t>
                      </a:r>
                    </a:p>
                  </a:txBody>
                  <a:tcPr marL="90000" marR="90000" marT="67968" marB="46800" horzOverflow="overflow">
                    <a:lnL w="684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Times New Roman" panose="02020603050405020304" pitchFamily="18" charset="0"/>
                          <a:cs typeface="AR PL UMing HK" charset="0"/>
                        </a:rPr>
                        <a:t>0</a:t>
                      </a:r>
                    </a:p>
                  </a:txBody>
                  <a:tcPr marL="90000" marR="90000" marT="67968"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dirty="0">
                          <a:ln>
                            <a:noFill/>
                          </a:ln>
                          <a:solidFill>
                            <a:srgbClr val="000000"/>
                          </a:solidFill>
                          <a:effectLst/>
                          <a:latin typeface="Times New Roman" panose="02020603050405020304" pitchFamily="18" charset="0"/>
                          <a:cs typeface="AR PL UMing HK" charset="0"/>
                        </a:rPr>
                        <a:t>1.6750 x 10</a:t>
                      </a:r>
                      <a:r>
                        <a:rPr kumimoji="0" lang="en-US" altLang="en-US" sz="2400" b="0" i="0" u="none" strike="noStrike" cap="none" normalizeH="0" baseline="30000" dirty="0">
                          <a:ln>
                            <a:noFill/>
                          </a:ln>
                          <a:solidFill>
                            <a:srgbClr val="000000"/>
                          </a:solidFill>
                          <a:effectLst/>
                          <a:latin typeface="Times New Roman" panose="02020603050405020304" pitchFamily="18" charset="0"/>
                          <a:cs typeface="Arial" panose="020B0604020202020204" pitchFamily="34" charset="0"/>
                        </a:rPr>
                        <a:t>−27</a:t>
                      </a:r>
                      <a:endParaRPr kumimoji="0" lang="en-US" altLang="en-US" sz="2400" b="0" i="0" u="none" strike="noStrike" cap="none" normalizeH="0" baseline="0" dirty="0">
                        <a:ln>
                          <a:noFill/>
                        </a:ln>
                        <a:solidFill>
                          <a:srgbClr val="000000"/>
                        </a:solidFill>
                        <a:effectLst/>
                        <a:latin typeface="Times New Roman" panose="02020603050405020304" pitchFamily="18" charset="0"/>
                        <a:cs typeface="Arial" panose="020B0604020202020204" pitchFamily="34" charset="0"/>
                      </a:endParaRPr>
                    </a:p>
                  </a:txBody>
                  <a:tcPr marL="90000" marR="90000" marT="67968"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dirty="0">
                          <a:ln>
                            <a:noFill/>
                          </a:ln>
                          <a:solidFill>
                            <a:srgbClr val="000000"/>
                          </a:solidFill>
                          <a:effectLst/>
                          <a:latin typeface="Times New Roman" panose="02020603050405020304" pitchFamily="18" charset="0"/>
                          <a:cs typeface="AR PL UMing HK" charset="0"/>
                        </a:rPr>
                        <a:t>1.008665</a:t>
                      </a:r>
                    </a:p>
                  </a:txBody>
                  <a:tcPr marL="90000" marR="90000" marT="67968"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Times New Roman" panose="02020603050405020304" pitchFamily="18" charset="0"/>
                          <a:cs typeface="AR PL UMing HK" charset="0"/>
                        </a:rPr>
                        <a:t>939.57</a:t>
                      </a:r>
                    </a:p>
                  </a:txBody>
                  <a:tcPr marL="90000" marR="90000" marT="67968" marB="46800" horzOverflow="overflow">
                    <a:lnL w="2880" cap="flat" cmpd="sng" algn="ctr">
                      <a:solidFill>
                        <a:srgbClr val="000000"/>
                      </a:solidFill>
                      <a:prstDash val="solid"/>
                      <a:round/>
                      <a:headEnd type="none" w="med" len="med"/>
                      <a:tailEnd type="none" w="med" len="med"/>
                    </a:lnL>
                    <a:lnR w="684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70047532"/>
                  </a:ext>
                </a:extLst>
              </a:tr>
              <a:tr h="460375">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l"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Arial" panose="020B0604020202020204" pitchFamily="34" charset="0"/>
                          <a:cs typeface="AR PL UMing HK" charset="0"/>
                        </a:rPr>
                        <a:t>Electron</a:t>
                      </a:r>
                    </a:p>
                  </a:txBody>
                  <a:tcPr marL="90000" marR="90000" marT="67968" marB="46800" horzOverflow="overflow">
                    <a:lnL w="684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8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a:ln>
                            <a:noFill/>
                          </a:ln>
                          <a:solidFill>
                            <a:srgbClr val="000000"/>
                          </a:solidFill>
                          <a:effectLst/>
                          <a:latin typeface="Times New Roman" panose="02020603050405020304" pitchFamily="18" charset="0"/>
                          <a:cs typeface="Arial" panose="020B0604020202020204" pitchFamily="34" charset="0"/>
                        </a:rPr>
                        <a:t>−</a:t>
                      </a:r>
                      <a:r>
                        <a:rPr kumimoji="0" lang="en-US" altLang="en-US" sz="2400" b="0" i="1" u="none" strike="noStrike" cap="none" normalizeH="0" baseline="0">
                          <a:ln>
                            <a:noFill/>
                          </a:ln>
                          <a:solidFill>
                            <a:srgbClr val="000000"/>
                          </a:solidFill>
                          <a:effectLst/>
                          <a:latin typeface="Times New Roman" panose="02020603050405020304" pitchFamily="18" charset="0"/>
                          <a:cs typeface="Arial" panose="020B0604020202020204" pitchFamily="34" charset="0"/>
                        </a:rPr>
                        <a:t>e</a:t>
                      </a:r>
                    </a:p>
                  </a:txBody>
                  <a:tcPr marL="90000" marR="90000" marT="67968"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8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dirty="0">
                          <a:ln>
                            <a:noFill/>
                          </a:ln>
                          <a:solidFill>
                            <a:srgbClr val="000000"/>
                          </a:solidFill>
                          <a:effectLst/>
                          <a:latin typeface="Times New Roman" panose="02020603050405020304" pitchFamily="18" charset="0"/>
                          <a:cs typeface="AR PL UMing HK" charset="0"/>
                        </a:rPr>
                        <a:t>9.109 x 10</a:t>
                      </a:r>
                      <a:r>
                        <a:rPr kumimoji="0" lang="en-US" altLang="en-US" sz="2400" b="0" i="0" u="none" strike="noStrike" cap="none" normalizeH="0" baseline="30000" dirty="0">
                          <a:ln>
                            <a:noFill/>
                          </a:ln>
                          <a:solidFill>
                            <a:srgbClr val="000000"/>
                          </a:solidFill>
                          <a:effectLst/>
                          <a:latin typeface="Times New Roman" panose="02020603050405020304" pitchFamily="18" charset="0"/>
                          <a:cs typeface="Arial" panose="020B0604020202020204" pitchFamily="34" charset="0"/>
                        </a:rPr>
                        <a:t>−31</a:t>
                      </a:r>
                      <a:endParaRPr kumimoji="0" lang="en-US" altLang="en-US" sz="2400" b="0" i="0" u="none" strike="noStrike" cap="none" normalizeH="0" baseline="0" dirty="0">
                        <a:ln>
                          <a:noFill/>
                        </a:ln>
                        <a:solidFill>
                          <a:srgbClr val="000000"/>
                        </a:solidFill>
                        <a:effectLst/>
                        <a:latin typeface="Times New Roman" panose="02020603050405020304" pitchFamily="18" charset="0"/>
                        <a:cs typeface="Arial" panose="020B0604020202020204" pitchFamily="34" charset="0"/>
                      </a:endParaRPr>
                    </a:p>
                  </a:txBody>
                  <a:tcPr marL="90000" marR="90000" marT="67968"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8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dirty="0">
                          <a:ln>
                            <a:noFill/>
                          </a:ln>
                          <a:solidFill>
                            <a:srgbClr val="000000"/>
                          </a:solidFill>
                          <a:effectLst/>
                          <a:latin typeface="Times New Roman" panose="02020603050405020304" pitchFamily="18" charset="0"/>
                          <a:cs typeface="AR PL UMing HK" charset="0"/>
                        </a:rPr>
                        <a:t>5.486x10</a:t>
                      </a:r>
                      <a:r>
                        <a:rPr kumimoji="0" lang="en-US" altLang="en-US" sz="2400" b="0" i="0" u="none" strike="noStrike" cap="none" normalizeH="0" baseline="30000" dirty="0">
                          <a:ln>
                            <a:noFill/>
                          </a:ln>
                          <a:solidFill>
                            <a:srgbClr val="000000"/>
                          </a:solidFill>
                          <a:effectLst/>
                          <a:latin typeface="Times New Roman" panose="02020603050405020304" pitchFamily="18" charset="0"/>
                          <a:cs typeface="Arial" panose="020B0604020202020204" pitchFamily="34" charset="0"/>
                        </a:rPr>
                        <a:t>−4</a:t>
                      </a:r>
                      <a:endParaRPr kumimoji="0" lang="en-US" altLang="en-US" sz="2400" b="0" i="0" u="none" strike="noStrike" cap="none" normalizeH="0" baseline="0" dirty="0">
                        <a:ln>
                          <a:noFill/>
                        </a:ln>
                        <a:solidFill>
                          <a:srgbClr val="000000"/>
                        </a:solidFill>
                        <a:effectLst/>
                        <a:latin typeface="Times New Roman" panose="02020603050405020304" pitchFamily="18" charset="0"/>
                        <a:cs typeface="Arial" panose="020B0604020202020204" pitchFamily="34" charset="0"/>
                      </a:endParaRPr>
                    </a:p>
                  </a:txBody>
                  <a:tcPr marL="90000" marR="90000" marT="67968" marB="46800"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84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 PL UMing HK" charset="0"/>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 PL UMing HK" charset="0"/>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 PL UMing HK" charset="0"/>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AR PL UMing HK" charset="0"/>
                        </a:defRPr>
                      </a:lvl9pPr>
                    </a:lstStyle>
                    <a:p>
                      <a:pPr marL="0" marR="0" lvl="0" indent="0" algn="ctr" defTabSz="457200" rtl="0" eaLnBrk="1" fontAlgn="base" latinLnBrk="0" hangingPunct="1">
                        <a:lnSpc>
                          <a:spcPct val="93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altLang="en-US" sz="2400" b="0" i="0" u="none" strike="noStrike" cap="none" normalizeH="0" baseline="0" dirty="0">
                          <a:ln>
                            <a:noFill/>
                          </a:ln>
                          <a:solidFill>
                            <a:srgbClr val="000000"/>
                          </a:solidFill>
                          <a:effectLst/>
                          <a:latin typeface="Times New Roman" panose="02020603050405020304" pitchFamily="18" charset="0"/>
                          <a:cs typeface="AR PL UMing HK" charset="0"/>
                        </a:rPr>
                        <a:t>0.511</a:t>
                      </a:r>
                    </a:p>
                  </a:txBody>
                  <a:tcPr marL="90000" marR="90000" marT="67968" marB="46800" horzOverflow="overflow">
                    <a:lnL w="2880" cap="flat" cmpd="sng" algn="ctr">
                      <a:solidFill>
                        <a:srgbClr val="000000"/>
                      </a:solidFill>
                      <a:prstDash val="solid"/>
                      <a:round/>
                      <a:headEnd type="none" w="med" len="med"/>
                      <a:tailEnd type="none" w="med" len="med"/>
                    </a:lnL>
                    <a:lnR w="684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8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1642852"/>
                  </a:ext>
                </a:extLst>
              </a:tr>
            </a:tbl>
          </a:graphicData>
        </a:graphic>
      </p:graphicFrame>
      <p:sp>
        <p:nvSpPr>
          <p:cNvPr id="7203" name="Text Box 72">
            <a:extLst>
              <a:ext uri="{FF2B5EF4-FFF2-40B4-BE49-F238E27FC236}">
                <a16:creationId xmlns:a16="http://schemas.microsoft.com/office/drawing/2014/main" id="{437500B4-1034-417C-A210-5630E50B7C20}"/>
              </a:ext>
            </a:extLst>
          </p:cNvPr>
          <p:cNvSpPr txBox="1">
            <a:spLocks noChangeArrowheads="1"/>
          </p:cNvSpPr>
          <p:nvPr/>
        </p:nvSpPr>
        <p:spPr bwMode="auto">
          <a:xfrm>
            <a:off x="450273" y="3124200"/>
            <a:ext cx="7550727" cy="910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marL="457200" indent="-457200" eaLnBrk="1" hangingPunct="1">
              <a:spcBef>
                <a:spcPts val="600"/>
              </a:spcBef>
              <a:buFont typeface="Wingdings" panose="05000000000000000000" pitchFamily="2" charset="2"/>
              <a:buChar char="v"/>
            </a:pPr>
            <a:r>
              <a:rPr lang="en-US" altLang="en-US" sz="2400" dirty="0">
                <a:solidFill>
                  <a:srgbClr val="000000"/>
                </a:solidFill>
                <a:cs typeface="Arial" panose="020B0604020202020204" pitchFamily="34" charset="0"/>
              </a:rPr>
              <a:t>Unified mass unit, u, defined using Carbon 12</a:t>
            </a:r>
          </a:p>
          <a:p>
            <a:pPr marL="342900" indent="-342900" eaLnBrk="1" hangingPunct="1">
              <a:spcBef>
                <a:spcPts val="600"/>
              </a:spcBef>
              <a:buFont typeface="Wingdings" panose="05000000000000000000" pitchFamily="2" charset="2"/>
              <a:buChar char="v"/>
            </a:pPr>
            <a:r>
              <a:rPr lang="en-US" altLang="en-US" sz="2400" dirty="0">
                <a:solidFill>
                  <a:srgbClr val="000000"/>
                </a:solidFill>
                <a:cs typeface="Arial" panose="020B0604020202020204" pitchFamily="34" charset="0"/>
              </a:rPr>
              <a:t> Mass of 1 atom of </a:t>
            </a:r>
            <a:r>
              <a:rPr lang="en-US" altLang="en-US" sz="2400" baseline="30000" dirty="0">
                <a:solidFill>
                  <a:srgbClr val="000000"/>
                </a:solidFill>
                <a:cs typeface="Arial" panose="020B0604020202020204" pitchFamily="34" charset="0"/>
              </a:rPr>
              <a:t>12</a:t>
            </a:r>
            <a:r>
              <a:rPr lang="en-US" altLang="en-US" sz="2400" dirty="0">
                <a:solidFill>
                  <a:srgbClr val="000000"/>
                </a:solidFill>
                <a:cs typeface="Arial" panose="020B0604020202020204" pitchFamily="34" charset="0"/>
              </a:rPr>
              <a:t>C ≡ 12 u</a:t>
            </a:r>
          </a:p>
        </p:txBody>
      </p:sp>
      <p:graphicFrame>
        <p:nvGraphicFramePr>
          <p:cNvPr id="7204" name="Object 73">
            <a:extLst>
              <a:ext uri="{FF2B5EF4-FFF2-40B4-BE49-F238E27FC236}">
                <a16:creationId xmlns:a16="http://schemas.microsoft.com/office/drawing/2014/main" id="{30CFB343-4BEB-4AC0-9943-D9EBEA1D3EB8}"/>
              </a:ext>
            </a:extLst>
          </p:cNvPr>
          <p:cNvGraphicFramePr>
            <a:graphicFrameLocks noChangeAspect="1"/>
          </p:cNvGraphicFramePr>
          <p:nvPr>
            <p:extLst>
              <p:ext uri="{D42A27DB-BD31-4B8C-83A1-F6EECF244321}">
                <p14:modId xmlns:p14="http://schemas.microsoft.com/office/powerpoint/2010/main" val="2433201573"/>
              </p:ext>
            </p:extLst>
          </p:nvPr>
        </p:nvGraphicFramePr>
        <p:xfrm>
          <a:off x="1066800" y="4108934"/>
          <a:ext cx="5943599" cy="493714"/>
        </p:xfrm>
        <a:graphic>
          <a:graphicData uri="http://schemas.openxmlformats.org/presentationml/2006/ole">
            <mc:AlternateContent xmlns:mc="http://schemas.openxmlformats.org/markup-compatibility/2006">
              <mc:Choice xmlns:v="urn:schemas-microsoft-com:vml" Requires="v">
                <p:oleObj r:id="rId3" imgW="518287" imgH="241056" progId="">
                  <p:embed/>
                </p:oleObj>
              </mc:Choice>
              <mc:Fallback>
                <p:oleObj r:id="rId3" imgW="518287" imgH="241056" progId="">
                  <p:embed/>
                  <p:pic>
                    <p:nvPicPr>
                      <p:cNvPr id="7204" name="Object 73">
                        <a:extLst>
                          <a:ext uri="{FF2B5EF4-FFF2-40B4-BE49-F238E27FC236}">
                            <a16:creationId xmlns:a16="http://schemas.microsoft.com/office/drawing/2014/main" id="{30CFB343-4BEB-4AC0-9943-D9EBEA1D3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108934"/>
                        <a:ext cx="5943599" cy="493714"/>
                      </a:xfrm>
                      <a:prstGeom prst="rect">
                        <a:avLst/>
                      </a:prstGeom>
                      <a:noFill/>
                      <a:ln>
                        <a:noFill/>
                      </a:ln>
                      <a:effectLst/>
                    </p:spPr>
                  </p:pic>
                </p:oleObj>
              </mc:Fallback>
            </mc:AlternateContent>
          </a:graphicData>
        </a:graphic>
      </p:graphicFrame>
      <p:sp>
        <p:nvSpPr>
          <p:cNvPr id="11" name="TextBox 10">
            <a:extLst>
              <a:ext uri="{FF2B5EF4-FFF2-40B4-BE49-F238E27FC236}">
                <a16:creationId xmlns:a16="http://schemas.microsoft.com/office/drawing/2014/main" id="{B7512093-6E06-409E-9D02-A51E1E3AF1AA}"/>
              </a:ext>
            </a:extLst>
          </p:cNvPr>
          <p:cNvSpPr txBox="1"/>
          <p:nvPr/>
        </p:nvSpPr>
        <p:spPr>
          <a:xfrm>
            <a:off x="313315" y="4602648"/>
            <a:ext cx="8534400" cy="1938992"/>
          </a:xfrm>
          <a:prstGeom prst="rect">
            <a:avLst/>
          </a:prstGeom>
          <a:noFill/>
        </p:spPr>
        <p:txBody>
          <a:bodyPr wrap="square">
            <a:spAutoFit/>
          </a:bodyPr>
          <a:lstStyle/>
          <a:p>
            <a:pPr marR="0" algn="just"/>
            <a:r>
              <a:rPr lang="en-US" sz="2400" b="0" i="0" u="none" strike="noStrike" baseline="0" dirty="0">
                <a:solidFill>
                  <a:srgbClr val="000000"/>
                </a:solidFill>
                <a:latin typeface="Calibri" panose="020F0502020204030204" pitchFamily="34" charset="0"/>
                <a:cs typeface="Calibri" panose="020F0502020204030204" pitchFamily="34" charset="0"/>
              </a:rPr>
              <a:t>Recall Einstein Einstein’</a:t>
            </a:r>
            <a:r>
              <a:rPr lang="en-US" sz="2400" b="0" i="0" u="none" strike="noStrike" baseline="0" dirty="0">
                <a:latin typeface="Calibri" panose="020F0502020204030204" pitchFamily="34" charset="0"/>
                <a:cs typeface="Calibri" panose="020F0502020204030204" pitchFamily="34" charset="0"/>
              </a:rPr>
              <a:t>s equivalency formula for m and E: </a:t>
            </a:r>
          </a:p>
          <a:p>
            <a:pPr algn="just"/>
            <a:r>
              <a:rPr lang="en-US" sz="2400" dirty="0">
                <a:latin typeface="Calibri" panose="020F0502020204030204" pitchFamily="34" charset="0"/>
                <a:cs typeface="Calibri" panose="020F0502020204030204" pitchFamily="34" charset="0"/>
              </a:rPr>
              <a:t>E=mc</a:t>
            </a:r>
            <a:r>
              <a:rPr lang="en-US" sz="2400" baseline="30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  c = 3 x 10</a:t>
            </a:r>
            <a:r>
              <a:rPr lang="en-US" sz="2400" baseline="30000" dirty="0">
                <a:latin typeface="Calibri" panose="020F0502020204030204" pitchFamily="34" charset="0"/>
                <a:cs typeface="Calibri" panose="020F0502020204030204" pitchFamily="34" charset="0"/>
              </a:rPr>
              <a:t>8</a:t>
            </a:r>
            <a:r>
              <a:rPr lang="en-US" sz="2400" dirty="0">
                <a:latin typeface="Calibri" panose="020F0502020204030204" pitchFamily="34" charset="0"/>
                <a:cs typeface="Calibri" panose="020F0502020204030204" pitchFamily="34" charset="0"/>
              </a:rPr>
              <a:t> m/s. </a:t>
            </a:r>
          </a:p>
          <a:p>
            <a:pPr algn="just"/>
            <a:r>
              <a:rPr lang="en-US" sz="2400" dirty="0">
                <a:solidFill>
                  <a:srgbClr val="000000"/>
                </a:solidFill>
                <a:latin typeface="Calibri" panose="020F0502020204030204" pitchFamily="34" charset="0"/>
                <a:cs typeface="Calibri" panose="020F0502020204030204" pitchFamily="34" charset="0"/>
              </a:rPr>
              <a:t>The energy of a mass of 1 u can be found: </a:t>
            </a:r>
          </a:p>
          <a:p>
            <a:pPr algn="just"/>
            <a:r>
              <a:rPr lang="en-US" sz="2400" dirty="0">
                <a:solidFill>
                  <a:srgbClr val="000000"/>
                </a:solidFill>
                <a:latin typeface="Calibri" panose="020F0502020204030204" pitchFamily="34" charset="0"/>
                <a:cs typeface="Calibri" panose="020F0502020204030204" pitchFamily="34" charset="0"/>
              </a:rPr>
              <a:t>E = (1u) c</a:t>
            </a:r>
            <a:r>
              <a:rPr lang="en-US" sz="2400" baseline="30000" dirty="0">
                <a:solidFill>
                  <a:srgbClr val="000000"/>
                </a:solidFill>
                <a:latin typeface="Calibri" panose="020F0502020204030204" pitchFamily="34" charset="0"/>
                <a:cs typeface="Calibri" panose="020F0502020204030204" pitchFamily="34" charset="0"/>
              </a:rPr>
              <a:t>2</a:t>
            </a:r>
            <a:r>
              <a:rPr lang="en-US" sz="2400" dirty="0">
                <a:solidFill>
                  <a:srgbClr val="000000"/>
                </a:solidFill>
                <a:latin typeface="Calibri" panose="020F0502020204030204" pitchFamily="34" charset="0"/>
                <a:cs typeface="Calibri" panose="020F0502020204030204" pitchFamily="34" charset="0"/>
              </a:rPr>
              <a:t> = (1.660559 x 10</a:t>
            </a:r>
            <a:r>
              <a:rPr lang="en-US" sz="2400" baseline="30000" dirty="0">
                <a:solidFill>
                  <a:srgbClr val="000000"/>
                </a:solidFill>
                <a:latin typeface="Calibri" panose="020F0502020204030204" pitchFamily="34" charset="0"/>
                <a:cs typeface="Calibri" panose="020F0502020204030204" pitchFamily="34" charset="0"/>
              </a:rPr>
              <a:t>-27</a:t>
            </a:r>
            <a:r>
              <a:rPr lang="en-US" sz="2400" dirty="0">
                <a:solidFill>
                  <a:srgbClr val="000000"/>
                </a:solidFill>
                <a:latin typeface="Calibri" panose="020F0502020204030204" pitchFamily="34" charset="0"/>
                <a:cs typeface="Calibri" panose="020F0502020204030204" pitchFamily="34" charset="0"/>
              </a:rPr>
              <a:t> kg)(3 x 10</a:t>
            </a:r>
            <a:r>
              <a:rPr lang="en-US" sz="2400" baseline="30000" dirty="0">
                <a:solidFill>
                  <a:srgbClr val="000000"/>
                </a:solidFill>
                <a:latin typeface="Calibri" panose="020F0502020204030204" pitchFamily="34" charset="0"/>
                <a:cs typeface="Calibri" panose="020F0502020204030204" pitchFamily="34" charset="0"/>
              </a:rPr>
              <a:t>8</a:t>
            </a:r>
            <a:r>
              <a:rPr lang="en-US" sz="2400" dirty="0">
                <a:solidFill>
                  <a:srgbClr val="000000"/>
                </a:solidFill>
                <a:latin typeface="Calibri" panose="020F0502020204030204" pitchFamily="34" charset="0"/>
                <a:cs typeface="Calibri" panose="020F0502020204030204" pitchFamily="34" charset="0"/>
              </a:rPr>
              <a:t> m/s)</a:t>
            </a:r>
            <a:r>
              <a:rPr lang="en-US" sz="2400" baseline="30000" dirty="0">
                <a:solidFill>
                  <a:srgbClr val="000000"/>
                </a:solidFill>
                <a:latin typeface="Calibri" panose="020F0502020204030204" pitchFamily="34" charset="0"/>
                <a:cs typeface="Calibri" panose="020F0502020204030204" pitchFamily="34" charset="0"/>
              </a:rPr>
              <a:t>2</a:t>
            </a:r>
            <a:r>
              <a:rPr lang="en-US" sz="2400" dirty="0">
                <a:solidFill>
                  <a:srgbClr val="000000"/>
                </a:solidFill>
                <a:latin typeface="Calibri" panose="020F0502020204030204" pitchFamily="34" charset="0"/>
                <a:cs typeface="Calibri" panose="020F0502020204030204" pitchFamily="34" charset="0"/>
              </a:rPr>
              <a:t> </a:t>
            </a:r>
          </a:p>
          <a:p>
            <a:pPr algn="just"/>
            <a:r>
              <a:rPr lang="en-US" sz="2400" dirty="0">
                <a:solidFill>
                  <a:srgbClr val="000000"/>
                </a:solidFill>
                <a:latin typeface="Calibri" panose="020F0502020204030204" pitchFamily="34" charset="0"/>
                <a:cs typeface="Calibri" panose="020F0502020204030204" pitchFamily="34" charset="0"/>
              </a:rPr>
              <a:t>E = 1.49 x 10</a:t>
            </a:r>
            <a:r>
              <a:rPr lang="en-US" sz="2400" baseline="30000" dirty="0">
                <a:solidFill>
                  <a:srgbClr val="000000"/>
                </a:solidFill>
                <a:latin typeface="Calibri" panose="020F0502020204030204" pitchFamily="34" charset="0"/>
                <a:cs typeface="Calibri" panose="020F0502020204030204" pitchFamily="34" charset="0"/>
              </a:rPr>
              <a:t>-10</a:t>
            </a:r>
            <a:r>
              <a:rPr lang="en-US" sz="2400" dirty="0">
                <a:solidFill>
                  <a:srgbClr val="000000"/>
                </a:solidFill>
                <a:latin typeface="Calibri" panose="020F0502020204030204" pitchFamily="34" charset="0"/>
                <a:cs typeface="Calibri" panose="020F0502020204030204" pitchFamily="34" charset="0"/>
              </a:rPr>
              <a:t> J  or E = 931.494 MeV</a:t>
            </a:r>
            <a:endParaRPr lang="en-US" sz="2400" dirty="0">
              <a:latin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001CA3-CD4C-4C8F-8A5F-380ED66755A9}"/>
              </a:ext>
            </a:extLst>
          </p:cNvPr>
          <p:cNvSpPr>
            <a:spLocks noGrp="1"/>
          </p:cNvSpPr>
          <p:nvPr>
            <p:ph type="sldNum" sz="quarter" idx="12"/>
          </p:nvPr>
        </p:nvSpPr>
        <p:spPr/>
        <p:txBody>
          <a:bodyPr/>
          <a:lstStyle/>
          <a:p>
            <a:fld id="{C4A8EFBA-C9BC-40A8-B019-914AF4375C02}" type="slidenum">
              <a:rPr lang="en-US" smtClean="0"/>
              <a:pPr/>
              <a:t>16</a:t>
            </a:fld>
            <a:endParaRPr lang="en-US"/>
          </a:p>
        </p:txBody>
      </p:sp>
      <p:sp>
        <p:nvSpPr>
          <p:cNvPr id="4" name="TextBox 3">
            <a:extLst>
              <a:ext uri="{FF2B5EF4-FFF2-40B4-BE49-F238E27FC236}">
                <a16:creationId xmlns:a16="http://schemas.microsoft.com/office/drawing/2014/main" id="{FDBA0A3D-11F1-42A0-B88E-8D7E530757C3}"/>
              </a:ext>
            </a:extLst>
          </p:cNvPr>
          <p:cNvSpPr txBox="1"/>
          <p:nvPr/>
        </p:nvSpPr>
        <p:spPr>
          <a:xfrm>
            <a:off x="190500" y="671691"/>
            <a:ext cx="8763000" cy="6186309"/>
          </a:xfrm>
          <a:prstGeom prst="rect">
            <a:avLst/>
          </a:prstGeom>
          <a:noFill/>
        </p:spPr>
        <p:txBody>
          <a:bodyPr wrap="square">
            <a:spAutoFit/>
          </a:bodyPr>
          <a:lstStyle/>
          <a:p>
            <a:pPr marL="342900" indent="-342900" algn="just">
              <a:buFont typeface="Wingdings" panose="05000000000000000000" pitchFamily="2" charset="2"/>
              <a:buChar char="v"/>
            </a:pPr>
            <a:r>
              <a:rPr lang="en-US" sz="2200" b="0" i="0" u="none" strike="noStrike" baseline="0" dirty="0">
                <a:latin typeface="Cambria" panose="02040503050406030204" pitchFamily="18" charset="0"/>
                <a:ea typeface="Cambria" panose="02040503050406030204" pitchFamily="18" charset="0"/>
              </a:rPr>
              <a:t>There are four fundamental forces: gravitational, electromagnetic (coulombic), strong interaction (strong nuclear), and weak interaction (weak nuclear). </a:t>
            </a:r>
            <a:endParaRPr lang="en-US" sz="2200" dirty="0">
              <a:latin typeface="Cambria" panose="02040503050406030204" pitchFamily="18" charset="0"/>
              <a:ea typeface="Cambria" panose="02040503050406030204" pitchFamily="18" charset="0"/>
            </a:endParaRPr>
          </a:p>
          <a:p>
            <a:pPr marL="342900" indent="-342900" algn="just">
              <a:buFont typeface="Wingdings" panose="05000000000000000000" pitchFamily="2" charset="2"/>
              <a:buChar char="v"/>
            </a:pPr>
            <a:endParaRPr lang="en-US" sz="2200" dirty="0">
              <a:latin typeface="Cambria" panose="02040503050406030204" pitchFamily="18" charset="0"/>
              <a:ea typeface="Cambria" panose="02040503050406030204" pitchFamily="18" charset="0"/>
            </a:endParaRPr>
          </a:p>
          <a:p>
            <a:pPr marL="342900" indent="-342900" algn="just">
              <a:buFont typeface="Wingdings" panose="05000000000000000000" pitchFamily="2" charset="2"/>
              <a:buChar char="v"/>
            </a:pPr>
            <a:r>
              <a:rPr lang="en-US" sz="2200" b="1" dirty="0">
                <a:solidFill>
                  <a:srgbClr val="C00000"/>
                </a:solidFill>
                <a:latin typeface="Cambria" panose="02040503050406030204" pitchFamily="18" charset="0"/>
                <a:ea typeface="Cambria" panose="02040503050406030204" pitchFamily="18" charset="0"/>
              </a:rPr>
              <a:t>Gravitational force: </a:t>
            </a:r>
            <a:r>
              <a:rPr lang="en-US" sz="2200" dirty="0">
                <a:latin typeface="Cambria" panose="02040503050406030204" pitchFamily="18" charset="0"/>
                <a:ea typeface="Cambria" panose="02040503050406030204" pitchFamily="18" charset="0"/>
              </a:rPr>
              <a:t>This is principally involved in interactions between large objects. It is too weak at the atomic level to be of much consequence in its effects and is, therefore, not as important at the nuclear level as other forces.</a:t>
            </a:r>
          </a:p>
          <a:p>
            <a:pPr marL="342900" indent="-342900" algn="just">
              <a:buFont typeface="Wingdings" panose="05000000000000000000" pitchFamily="2" charset="2"/>
              <a:buChar char="v"/>
            </a:pPr>
            <a:endParaRPr lang="en-US" sz="2200" dirty="0">
              <a:latin typeface="Cambria" panose="02040503050406030204" pitchFamily="18" charset="0"/>
              <a:ea typeface="Cambria" panose="02040503050406030204" pitchFamily="18" charset="0"/>
            </a:endParaRPr>
          </a:p>
          <a:p>
            <a:pPr marL="342900" indent="-342900" algn="just">
              <a:buFont typeface="Wingdings" panose="05000000000000000000" pitchFamily="2" charset="2"/>
              <a:buChar char="v"/>
            </a:pPr>
            <a:r>
              <a:rPr lang="en-US" sz="2200" b="1" dirty="0">
                <a:solidFill>
                  <a:srgbClr val="C00000"/>
                </a:solidFill>
                <a:latin typeface="Cambria" panose="02040503050406030204" pitchFamily="18" charset="0"/>
                <a:ea typeface="Cambria" panose="02040503050406030204" pitchFamily="18" charset="0"/>
              </a:rPr>
              <a:t>Electromagnetic (coulombic) force:</a:t>
            </a:r>
            <a:r>
              <a:rPr lang="en-US" sz="2200" dirty="0">
                <a:latin typeface="Cambria" panose="02040503050406030204" pitchFamily="18" charset="0"/>
                <a:ea typeface="Cambria" panose="02040503050406030204" pitchFamily="18" charset="0"/>
              </a:rPr>
              <a:t> This force, acting mainly outside the nucleus, is exerted on electrically charged particles. An attractive force, it is responsible for holding electrons and protons together in atoms. To understand the comparative strengths of the electromagnetic and gravitational forces, consider the following. The distance between an electron and a proton is roughly 5x10</a:t>
            </a:r>
            <a:r>
              <a:rPr lang="en-US" sz="2200" baseline="30000" dirty="0">
                <a:latin typeface="Cambria" panose="02040503050406030204" pitchFamily="18" charset="0"/>
                <a:ea typeface="Cambria" panose="02040503050406030204" pitchFamily="18" charset="0"/>
              </a:rPr>
              <a:t>-9</a:t>
            </a:r>
            <a:r>
              <a:rPr lang="en-US" sz="2200" dirty="0">
                <a:latin typeface="Cambria" panose="02040503050406030204" pitchFamily="18" charset="0"/>
                <a:ea typeface="Cambria" panose="02040503050406030204" pitchFamily="18" charset="0"/>
              </a:rPr>
              <a:t> cm. The electromagnetic force between the two is approximately 9.2x10</a:t>
            </a:r>
            <a:r>
              <a:rPr lang="en-US" sz="2200" baseline="30000" dirty="0">
                <a:latin typeface="Cambria" panose="02040503050406030204" pitchFamily="18" charset="0"/>
                <a:ea typeface="Cambria" panose="02040503050406030204" pitchFamily="18" charset="0"/>
              </a:rPr>
              <a:t>-3 </a:t>
            </a:r>
            <a:r>
              <a:rPr lang="en-US" sz="2200" dirty="0">
                <a:latin typeface="Cambria" panose="02040503050406030204" pitchFamily="18" charset="0"/>
                <a:ea typeface="Cambria" panose="02040503050406030204" pitchFamily="18" charset="0"/>
              </a:rPr>
              <a:t>dynes, whereas the gravitational force is only around 4x10</a:t>
            </a:r>
            <a:r>
              <a:rPr lang="en-US" sz="2200" baseline="30000" dirty="0">
                <a:latin typeface="Cambria" panose="02040503050406030204" pitchFamily="18" charset="0"/>
                <a:ea typeface="Cambria" panose="02040503050406030204" pitchFamily="18" charset="0"/>
              </a:rPr>
              <a:t>-42</a:t>
            </a:r>
            <a:r>
              <a:rPr lang="en-US" sz="2200" dirty="0">
                <a:latin typeface="Cambria" panose="02040503050406030204" pitchFamily="18" charset="0"/>
                <a:ea typeface="Cambria" panose="02040503050406030204" pitchFamily="18" charset="0"/>
              </a:rPr>
              <a:t> dynes. It is obvious that gravitational force is negligible at the atomic level.</a:t>
            </a:r>
            <a:endParaRPr lang="en-US" dirty="0"/>
          </a:p>
        </p:txBody>
      </p:sp>
      <p:sp>
        <p:nvSpPr>
          <p:cNvPr id="5" name="Text Box 1">
            <a:extLst>
              <a:ext uri="{FF2B5EF4-FFF2-40B4-BE49-F238E27FC236}">
                <a16:creationId xmlns:a16="http://schemas.microsoft.com/office/drawing/2014/main" id="{6FBF3936-C1C5-4DD5-8C15-D2F382BC267E}"/>
              </a:ext>
            </a:extLst>
          </p:cNvPr>
          <p:cNvSpPr txBox="1">
            <a:spLocks noChangeArrowheads="1"/>
          </p:cNvSpPr>
          <p:nvPr/>
        </p:nvSpPr>
        <p:spPr bwMode="auto">
          <a:xfrm>
            <a:off x="457200" y="0"/>
            <a:ext cx="8229600" cy="94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3600" dirty="0">
                <a:solidFill>
                  <a:srgbClr val="C00000"/>
                </a:solidFill>
                <a:latin typeface="Cambria" panose="02040503050406030204" pitchFamily="18" charset="0"/>
                <a:ea typeface="Cambria" panose="02040503050406030204" pitchFamily="18" charset="0"/>
              </a:rPr>
              <a:t>Nuclear Forces</a:t>
            </a:r>
          </a:p>
        </p:txBody>
      </p:sp>
    </p:spTree>
    <p:extLst>
      <p:ext uri="{BB962C8B-B14F-4D97-AF65-F5344CB8AC3E}">
        <p14:creationId xmlns:p14="http://schemas.microsoft.com/office/powerpoint/2010/main" val="1326068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A68500-7011-49B6-8EE2-E6A67B623EBC}"/>
              </a:ext>
            </a:extLst>
          </p:cNvPr>
          <p:cNvSpPr>
            <a:spLocks noGrp="1"/>
          </p:cNvSpPr>
          <p:nvPr>
            <p:ph type="sldNum" sz="quarter" idx="12"/>
          </p:nvPr>
        </p:nvSpPr>
        <p:spPr/>
        <p:txBody>
          <a:bodyPr/>
          <a:lstStyle/>
          <a:p>
            <a:fld id="{C4A8EFBA-C9BC-40A8-B019-914AF4375C02}" type="slidenum">
              <a:rPr lang="en-US" smtClean="0"/>
              <a:pPr/>
              <a:t>17</a:t>
            </a:fld>
            <a:endParaRPr lang="en-US"/>
          </a:p>
        </p:txBody>
      </p:sp>
      <p:sp>
        <p:nvSpPr>
          <p:cNvPr id="4" name="TextBox 3">
            <a:extLst>
              <a:ext uri="{FF2B5EF4-FFF2-40B4-BE49-F238E27FC236}">
                <a16:creationId xmlns:a16="http://schemas.microsoft.com/office/drawing/2014/main" id="{3E375ED8-8FE1-456A-B310-D3D948B3935D}"/>
              </a:ext>
            </a:extLst>
          </p:cNvPr>
          <p:cNvSpPr txBox="1"/>
          <p:nvPr/>
        </p:nvSpPr>
        <p:spPr>
          <a:xfrm>
            <a:off x="304800" y="338679"/>
            <a:ext cx="8382000" cy="6524863"/>
          </a:xfrm>
          <a:prstGeom prst="rect">
            <a:avLst/>
          </a:prstGeom>
          <a:noFill/>
        </p:spPr>
        <p:txBody>
          <a:bodyPr wrap="square">
            <a:spAutoFit/>
          </a:bodyPr>
          <a:lstStyle/>
          <a:p>
            <a:pPr marL="342900" indent="-342900" algn="just">
              <a:buFont typeface="Wingdings" panose="05000000000000000000" pitchFamily="2" charset="2"/>
              <a:buChar char="v"/>
            </a:pPr>
            <a:r>
              <a:rPr lang="en-US" sz="2200" b="1" i="0" u="none" strike="noStrike" baseline="0" dirty="0">
                <a:solidFill>
                  <a:srgbClr val="C00000"/>
                </a:solidFill>
                <a:latin typeface="Cambria" panose="02040503050406030204" pitchFamily="18" charset="0"/>
                <a:ea typeface="Cambria" panose="02040503050406030204" pitchFamily="18" charset="0"/>
              </a:rPr>
              <a:t>Strong interaction (strong nuclear) force: </a:t>
            </a:r>
            <a:r>
              <a:rPr lang="en-US" sz="2200" b="0" i="0" u="none" strike="noStrike" baseline="0" dirty="0">
                <a:latin typeface="Cambria" panose="02040503050406030204" pitchFamily="18" charset="0"/>
                <a:ea typeface="Cambria" panose="02040503050406030204" pitchFamily="18" charset="0"/>
              </a:rPr>
              <a:t>This binds the nucleons together. Although it is much stronger than the electromagnetic force, it does not act outside the nucleus. The strong interaction force is approximately 100 times stronger than the electromagnetic force, approximately 10</a:t>
            </a:r>
            <a:r>
              <a:rPr lang="en-US" sz="2200" b="0" i="0" u="none" strike="noStrike" baseline="30000" dirty="0">
                <a:latin typeface="Cambria" panose="02040503050406030204" pitchFamily="18" charset="0"/>
                <a:ea typeface="Cambria" panose="02040503050406030204" pitchFamily="18" charset="0"/>
              </a:rPr>
              <a:t>13</a:t>
            </a:r>
            <a:r>
              <a:rPr lang="en-US" sz="2200" b="0" i="0" u="none" strike="noStrike" baseline="0" dirty="0">
                <a:latin typeface="Cambria" panose="02040503050406030204" pitchFamily="18" charset="0"/>
                <a:ea typeface="Cambria" panose="02040503050406030204" pitchFamily="18" charset="0"/>
              </a:rPr>
              <a:t> times greater than the weak interaction force, and approximately 10</a:t>
            </a:r>
            <a:r>
              <a:rPr lang="en-US" sz="2200" b="0" i="0" u="none" strike="noStrike" baseline="30000" dirty="0">
                <a:latin typeface="Cambria" panose="02040503050406030204" pitchFamily="18" charset="0"/>
                <a:ea typeface="Cambria" panose="02040503050406030204" pitchFamily="18" charset="0"/>
              </a:rPr>
              <a:t>38</a:t>
            </a:r>
            <a:r>
              <a:rPr lang="en-US" sz="2200" b="0" i="0" u="none" strike="noStrike" baseline="0" dirty="0">
                <a:latin typeface="Cambria" panose="02040503050406030204" pitchFamily="18" charset="0"/>
                <a:ea typeface="Cambria" panose="02040503050406030204" pitchFamily="18" charset="0"/>
              </a:rPr>
              <a:t> times greater than the gravitational force. It is involved with collisions between protons and other particles. It is strong enough to keep protons proximal in the nucleus and to overcome charge repulsion between them. The strong interaction has no direct effect on electrons since they are extremely small in mass, and at a great distance from the nucleus. </a:t>
            </a:r>
          </a:p>
          <a:p>
            <a:pPr algn="just"/>
            <a:endParaRPr lang="en-US" sz="2200" dirty="0">
              <a:latin typeface="Cambria" panose="02040503050406030204" pitchFamily="18" charset="0"/>
              <a:ea typeface="Cambria" panose="02040503050406030204" pitchFamily="18" charset="0"/>
            </a:endParaRPr>
          </a:p>
          <a:p>
            <a:pPr marL="342900" indent="-342900" algn="just">
              <a:buFont typeface="Wingdings" panose="05000000000000000000" pitchFamily="2" charset="2"/>
              <a:buChar char="v"/>
            </a:pPr>
            <a:r>
              <a:rPr lang="en-US" sz="2200" b="1" i="0" u="none" strike="noStrike" baseline="0" dirty="0">
                <a:solidFill>
                  <a:srgbClr val="C00000"/>
                </a:solidFill>
                <a:latin typeface="Cambria" panose="02040503050406030204" pitchFamily="18" charset="0"/>
                <a:ea typeface="Cambria" panose="02040503050406030204" pitchFamily="18" charset="0"/>
              </a:rPr>
              <a:t>Weak interaction (weak nuclear) force: </a:t>
            </a:r>
            <a:r>
              <a:rPr lang="en-US" sz="2200" b="0" i="0" u="none" strike="noStrike" baseline="0" dirty="0">
                <a:latin typeface="Cambria" panose="02040503050406030204" pitchFamily="18" charset="0"/>
                <a:ea typeface="Cambria" panose="02040503050406030204" pitchFamily="18" charset="0"/>
              </a:rPr>
              <a:t>This is associated with beta and other nuclear decays; it acts over a relatively small range, approximately 10</a:t>
            </a:r>
            <a:r>
              <a:rPr lang="en-US" sz="2200" b="0" i="0" u="none" strike="noStrike" baseline="30000" dirty="0">
                <a:latin typeface="Cambria" panose="02040503050406030204" pitchFamily="18" charset="0"/>
                <a:ea typeface="Cambria" panose="02040503050406030204" pitchFamily="18" charset="0"/>
              </a:rPr>
              <a:t>-16</a:t>
            </a:r>
            <a:r>
              <a:rPr lang="en-US" sz="2200" b="0" i="0" u="none" strike="noStrike" baseline="0" dirty="0">
                <a:latin typeface="Cambria" panose="02040503050406030204" pitchFamily="18" charset="0"/>
                <a:ea typeface="Cambria" panose="02040503050406030204" pitchFamily="18" charset="0"/>
              </a:rPr>
              <a:t> cm, which is 1000 times smaller than the diameter of a nucleus. It plays an important role, since it is involved in radioactive decay. The weak interaction force is able to transform neutrons into protons, and protons into neutrons.</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1727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0860C9-C4E1-490A-8D91-C58B224BAE95}"/>
              </a:ext>
            </a:extLst>
          </p:cNvPr>
          <p:cNvSpPr>
            <a:spLocks noGrp="1"/>
          </p:cNvSpPr>
          <p:nvPr>
            <p:ph type="sldNum" sz="quarter" idx="12"/>
          </p:nvPr>
        </p:nvSpPr>
        <p:spPr/>
        <p:txBody>
          <a:bodyPr/>
          <a:lstStyle/>
          <a:p>
            <a:fld id="{C4A8EFBA-C9BC-40A8-B019-914AF4375C02}" type="slidenum">
              <a:rPr lang="en-US" smtClean="0"/>
              <a:pPr/>
              <a:t>18</a:t>
            </a:fld>
            <a:endParaRPr lang="en-US"/>
          </a:p>
        </p:txBody>
      </p:sp>
      <p:sp>
        <p:nvSpPr>
          <p:cNvPr id="5" name="Rectangle 3">
            <a:extLst>
              <a:ext uri="{FF2B5EF4-FFF2-40B4-BE49-F238E27FC236}">
                <a16:creationId xmlns:a16="http://schemas.microsoft.com/office/drawing/2014/main" id="{6D4AC19F-D4A5-4166-BC9A-5761D953A8B8}"/>
              </a:ext>
            </a:extLst>
          </p:cNvPr>
          <p:cNvSpPr txBox="1">
            <a:spLocks noChangeArrowheads="1"/>
          </p:cNvSpPr>
          <p:nvPr/>
        </p:nvSpPr>
        <p:spPr>
          <a:xfrm>
            <a:off x="228600" y="76200"/>
            <a:ext cx="8915400" cy="6629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Font typeface="Wingdings" panose="05000000000000000000" pitchFamily="2" charset="2"/>
              <a:buChar char="v"/>
            </a:pPr>
            <a:r>
              <a:rPr lang="en-US" sz="2400" b="1" dirty="0">
                <a:solidFill>
                  <a:srgbClr val="FF0000"/>
                </a:solidFill>
                <a:latin typeface="Calibri" panose="020F0502020204030204" pitchFamily="34" charset="0"/>
                <a:cs typeface="Calibri" panose="020F0502020204030204" pitchFamily="34" charset="0"/>
              </a:rPr>
              <a:t>Nuclear processes play a fundamental role in the physical world</a:t>
            </a:r>
          </a:p>
          <a:p>
            <a:pPr marL="349250" lvl="1">
              <a:lnSpc>
                <a:spcPct val="150000"/>
              </a:lnSpc>
              <a:spcBef>
                <a:spcPts val="0"/>
              </a:spcBef>
            </a:pPr>
            <a:r>
              <a:rPr lang="en-US" sz="2400" dirty="0">
                <a:latin typeface="Calibri" panose="020F0502020204030204" pitchFamily="34" charset="0"/>
                <a:cs typeface="Calibri" panose="020F0502020204030204" pitchFamily="34" charset="0"/>
              </a:rPr>
              <a:t>Nuclear reactions crucial to understand how the universe was formed - Origin of the universe</a:t>
            </a:r>
          </a:p>
          <a:p>
            <a:pPr marL="349250" lvl="1">
              <a:lnSpc>
                <a:spcPct val="150000"/>
              </a:lnSpc>
              <a:spcBef>
                <a:spcPts val="0"/>
              </a:spcBef>
            </a:pPr>
            <a:r>
              <a:rPr lang="en-US" sz="2400" dirty="0">
                <a:latin typeface="Calibri" panose="020F0502020204030204" pitchFamily="34" charset="0"/>
                <a:cs typeface="Calibri" panose="020F0502020204030204" pitchFamily="34" charset="0"/>
              </a:rPr>
              <a:t>to understand the theory of real protons, neutrons, nuclei</a:t>
            </a:r>
          </a:p>
          <a:p>
            <a:pPr marL="349250" lvl="1">
              <a:lnSpc>
                <a:spcPct val="150000"/>
              </a:lnSpc>
              <a:spcBef>
                <a:spcPts val="0"/>
              </a:spcBef>
            </a:pPr>
            <a:r>
              <a:rPr lang="en-US" sz="2400" dirty="0">
                <a:latin typeface="Calibri" panose="020F0502020204030204" pitchFamily="34" charset="0"/>
                <a:cs typeface="Calibri" panose="020F0502020204030204" pitchFamily="34" charset="0"/>
              </a:rPr>
              <a:t>Creation of chemical elements</a:t>
            </a:r>
          </a:p>
          <a:p>
            <a:pPr marL="349250" lvl="1">
              <a:lnSpc>
                <a:spcPct val="150000"/>
              </a:lnSpc>
              <a:spcBef>
                <a:spcPts val="0"/>
              </a:spcBef>
            </a:pPr>
            <a:r>
              <a:rPr lang="en-US" sz="2400" dirty="0">
                <a:latin typeface="Calibri" panose="020F0502020204030204" pitchFamily="34" charset="0"/>
                <a:cs typeface="Calibri" panose="020F0502020204030204" pitchFamily="34" charset="0"/>
              </a:rPr>
              <a:t>Energy of stars</a:t>
            </a:r>
          </a:p>
          <a:p>
            <a:pPr marL="349250" lvl="1">
              <a:lnSpc>
                <a:spcPct val="150000"/>
              </a:lnSpc>
              <a:spcBef>
                <a:spcPts val="0"/>
              </a:spcBef>
            </a:pPr>
            <a:r>
              <a:rPr lang="en-US" sz="2400" dirty="0">
                <a:latin typeface="Calibri" panose="020F0502020204030204" pitchFamily="34" charset="0"/>
                <a:cs typeface="Calibri" panose="020F0502020204030204" pitchFamily="34" charset="0"/>
              </a:rPr>
              <a:t>Constituents of matter; influence properties of atoms</a:t>
            </a:r>
          </a:p>
          <a:p>
            <a:pPr marL="406400" lvl="1" indent="-342900">
              <a:lnSpc>
                <a:spcPct val="150000"/>
              </a:lnSpc>
              <a:spcBef>
                <a:spcPts val="0"/>
              </a:spcBef>
              <a:buFont typeface="Wingdings" panose="05000000000000000000" pitchFamily="2" charset="2"/>
              <a:buChar char="v"/>
            </a:pPr>
            <a:r>
              <a:rPr lang="en-US" sz="2400" b="1" dirty="0">
                <a:solidFill>
                  <a:srgbClr val="FF0000"/>
                </a:solidFill>
                <a:latin typeface="Calibri" panose="020F0502020204030204" pitchFamily="34" charset="0"/>
                <a:cs typeface="Calibri" panose="020F0502020204030204" pitchFamily="34" charset="0"/>
              </a:rPr>
              <a:t>Nuclear processes also have many practical applications</a:t>
            </a:r>
            <a:r>
              <a:rPr lang="en-US" sz="2400" dirty="0">
                <a:latin typeface="Calibri" panose="020F0502020204030204" pitchFamily="34" charset="0"/>
                <a:cs typeface="Calibri" panose="020F0502020204030204" pitchFamily="34" charset="0"/>
              </a:rPr>
              <a:t>:</a:t>
            </a:r>
          </a:p>
          <a:p>
            <a:pPr marL="349250" lvl="1">
              <a:lnSpc>
                <a:spcPct val="150000"/>
              </a:lnSpc>
              <a:spcBef>
                <a:spcPts val="0"/>
              </a:spcBef>
            </a:pPr>
            <a:r>
              <a:rPr lang="en-US" sz="2400" dirty="0">
                <a:latin typeface="Calibri" panose="020F0502020204030204" pitchFamily="34" charset="0"/>
                <a:cs typeface="Calibri" panose="020F0502020204030204" pitchFamily="34" charset="0"/>
              </a:rPr>
              <a:t>Uses of radioactivity in research, health and industry, e.g. NMR, radioactive dating. </a:t>
            </a:r>
          </a:p>
          <a:p>
            <a:pPr marL="349250" lvl="1">
              <a:lnSpc>
                <a:spcPct val="150000"/>
              </a:lnSpc>
              <a:spcBef>
                <a:spcPts val="0"/>
              </a:spcBef>
            </a:pPr>
            <a:r>
              <a:rPr lang="en-US" sz="2400" dirty="0">
                <a:latin typeface="Calibri" panose="020F0502020204030204" pitchFamily="34" charset="0"/>
                <a:cs typeface="Calibri" panose="020F0502020204030204" pitchFamily="34" charset="0"/>
              </a:rPr>
              <a:t>Various tools for the study of materials, e.g. Mossbauer, NMR.</a:t>
            </a:r>
          </a:p>
          <a:p>
            <a:pPr marL="349250" lvl="1">
              <a:lnSpc>
                <a:spcPct val="150000"/>
              </a:lnSpc>
              <a:spcBef>
                <a:spcPts val="0"/>
              </a:spcBef>
            </a:pPr>
            <a:r>
              <a:rPr lang="en-US" sz="2400" dirty="0">
                <a:latin typeface="Calibri" panose="020F0502020204030204" pitchFamily="34" charset="0"/>
                <a:cs typeface="Calibri" panose="020F0502020204030204" pitchFamily="34" charset="0"/>
              </a:rPr>
              <a:t>Nuclear power and weapons.</a:t>
            </a:r>
          </a:p>
          <a:p>
            <a:pPr marL="349250" lvl="1">
              <a:lnSpc>
                <a:spcPct val="150000"/>
              </a:lnSpc>
              <a:spcBef>
                <a:spcPts val="0"/>
              </a:spcBef>
            </a:pPr>
            <a:endParaRPr lang="en-US" sz="2400" dirty="0">
              <a:latin typeface="Calibri" panose="020F0502020204030204" pitchFamily="34" charset="0"/>
              <a:cs typeface="Calibri" panose="020F0502020204030204" pitchFamily="34" charset="0"/>
            </a:endParaRPr>
          </a:p>
          <a:p>
            <a:pPr marL="349250" lvl="1">
              <a:lnSpc>
                <a:spcPct val="150000"/>
              </a:lnSpc>
              <a:spcBef>
                <a:spcPts val="0"/>
              </a:spcBef>
            </a:pPr>
            <a:endParaRPr lang="en-US" sz="2400" dirty="0">
              <a:latin typeface="Calibri" panose="020F0502020204030204" pitchFamily="34" charset="0"/>
              <a:cs typeface="Calibri" panose="020F0502020204030204" pitchFamily="34" charset="0"/>
            </a:endParaRPr>
          </a:p>
          <a:p>
            <a:pPr marL="349250" lvl="1">
              <a:lnSpc>
                <a:spcPct val="150000"/>
              </a:lnSpc>
              <a:spcBef>
                <a:spcPts val="0"/>
              </a:spcBef>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9243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E2AEDE-3735-4E47-B375-C80310A42E4D}"/>
              </a:ext>
            </a:extLst>
          </p:cNvPr>
          <p:cNvSpPr>
            <a:spLocks noGrp="1"/>
          </p:cNvSpPr>
          <p:nvPr>
            <p:ph type="sldNum" sz="quarter" idx="12"/>
          </p:nvPr>
        </p:nvSpPr>
        <p:spPr/>
        <p:txBody>
          <a:bodyPr/>
          <a:lstStyle/>
          <a:p>
            <a:fld id="{C4A8EFBA-C9BC-40A8-B019-914AF4375C02}" type="slidenum">
              <a:rPr lang="en-US" smtClean="0"/>
              <a:pPr/>
              <a:t>19</a:t>
            </a:fld>
            <a:endParaRPr lang="en-US"/>
          </a:p>
        </p:txBody>
      </p:sp>
      <p:pic>
        <p:nvPicPr>
          <p:cNvPr id="4" name="Picture 3">
            <a:extLst>
              <a:ext uri="{FF2B5EF4-FFF2-40B4-BE49-F238E27FC236}">
                <a16:creationId xmlns:a16="http://schemas.microsoft.com/office/drawing/2014/main" id="{690DFA53-99A0-4001-9F0C-0026B989B436}"/>
              </a:ext>
            </a:extLst>
          </p:cNvPr>
          <p:cNvPicPr>
            <a:picLocks noChangeAspect="1"/>
          </p:cNvPicPr>
          <p:nvPr/>
        </p:nvPicPr>
        <p:blipFill>
          <a:blip r:embed="rId2"/>
          <a:stretch>
            <a:fillRect/>
          </a:stretch>
        </p:blipFill>
        <p:spPr>
          <a:xfrm>
            <a:off x="-38100" y="914400"/>
            <a:ext cx="9220200" cy="5029200"/>
          </a:xfrm>
          <a:prstGeom prst="rect">
            <a:avLst/>
          </a:prstGeom>
        </p:spPr>
      </p:pic>
    </p:spTree>
    <p:extLst>
      <p:ext uri="{BB962C8B-B14F-4D97-AF65-F5344CB8AC3E}">
        <p14:creationId xmlns:p14="http://schemas.microsoft.com/office/powerpoint/2010/main" val="75568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2DEF2E-6579-4D6C-8A87-B6B44EF753FB}"/>
              </a:ext>
            </a:extLst>
          </p:cNvPr>
          <p:cNvSpPr>
            <a:spLocks noGrp="1"/>
          </p:cNvSpPr>
          <p:nvPr>
            <p:ph type="sldNum" sz="quarter" idx="12"/>
          </p:nvPr>
        </p:nvSpPr>
        <p:spPr/>
        <p:txBody>
          <a:bodyPr/>
          <a:lstStyle/>
          <a:p>
            <a:fld id="{C4A8EFBA-C9BC-40A8-B019-914AF4375C02}" type="slidenum">
              <a:rPr lang="en-US" smtClean="0"/>
              <a:pPr/>
              <a:t>2</a:t>
            </a:fld>
            <a:endParaRPr lang="en-US"/>
          </a:p>
        </p:txBody>
      </p:sp>
      <p:pic>
        <p:nvPicPr>
          <p:cNvPr id="6" name="Picture 5">
            <a:extLst>
              <a:ext uri="{FF2B5EF4-FFF2-40B4-BE49-F238E27FC236}">
                <a16:creationId xmlns:a16="http://schemas.microsoft.com/office/drawing/2014/main" id="{5482F471-0215-475B-9C5C-1D86E3D5CE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0003" y="0"/>
            <a:ext cx="5223993" cy="6858000"/>
          </a:xfrm>
          <a:prstGeom prst="rect">
            <a:avLst/>
          </a:prstGeom>
        </p:spPr>
      </p:pic>
    </p:spTree>
    <p:extLst>
      <p:ext uri="{BB962C8B-B14F-4D97-AF65-F5344CB8AC3E}">
        <p14:creationId xmlns:p14="http://schemas.microsoft.com/office/powerpoint/2010/main" val="3559445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ED2176-6BAD-4BE9-9269-D55B8EE071A8}"/>
              </a:ext>
            </a:extLst>
          </p:cNvPr>
          <p:cNvSpPr>
            <a:spLocks noGrp="1"/>
          </p:cNvSpPr>
          <p:nvPr>
            <p:ph type="sldNum" sz="quarter" idx="12"/>
          </p:nvPr>
        </p:nvSpPr>
        <p:spPr/>
        <p:txBody>
          <a:bodyPr/>
          <a:lstStyle/>
          <a:p>
            <a:fld id="{C4A8EFBA-C9BC-40A8-B019-914AF4375C02}" type="slidenum">
              <a:rPr lang="en-US" smtClean="0"/>
              <a:pPr/>
              <a:t>20</a:t>
            </a:fld>
            <a:endParaRPr lang="en-US"/>
          </a:p>
        </p:txBody>
      </p:sp>
      <p:pic>
        <p:nvPicPr>
          <p:cNvPr id="4" name="Picture 3">
            <a:extLst>
              <a:ext uri="{FF2B5EF4-FFF2-40B4-BE49-F238E27FC236}">
                <a16:creationId xmlns:a16="http://schemas.microsoft.com/office/drawing/2014/main" id="{7994D560-BDEF-4480-B0D4-5F6E8D96DD40}"/>
              </a:ext>
            </a:extLst>
          </p:cNvPr>
          <p:cNvPicPr>
            <a:picLocks noChangeAspect="1"/>
          </p:cNvPicPr>
          <p:nvPr/>
        </p:nvPicPr>
        <p:blipFill>
          <a:blip r:embed="rId2"/>
          <a:stretch>
            <a:fillRect/>
          </a:stretch>
        </p:blipFill>
        <p:spPr>
          <a:xfrm>
            <a:off x="407523" y="822325"/>
            <a:ext cx="8736477" cy="5213350"/>
          </a:xfrm>
          <a:prstGeom prst="rect">
            <a:avLst/>
          </a:prstGeom>
        </p:spPr>
      </p:pic>
    </p:spTree>
    <p:extLst>
      <p:ext uri="{BB962C8B-B14F-4D97-AF65-F5344CB8AC3E}">
        <p14:creationId xmlns:p14="http://schemas.microsoft.com/office/powerpoint/2010/main" val="274319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8C705-827F-4ED3-B704-A4A845D519FE}"/>
              </a:ext>
            </a:extLst>
          </p:cNvPr>
          <p:cNvPicPr>
            <a:picLocks noChangeAspect="1"/>
          </p:cNvPicPr>
          <p:nvPr/>
        </p:nvPicPr>
        <p:blipFill>
          <a:blip r:embed="rId3"/>
          <a:stretch>
            <a:fillRect/>
          </a:stretch>
        </p:blipFill>
        <p:spPr>
          <a:xfrm>
            <a:off x="4660670" y="487602"/>
            <a:ext cx="4495799" cy="5608398"/>
          </a:xfrm>
          <a:prstGeom prst="rect">
            <a:avLst/>
          </a:prstGeom>
        </p:spPr>
      </p:pic>
      <p:sp>
        <p:nvSpPr>
          <p:cNvPr id="11266" name="Text Box 1">
            <a:extLst>
              <a:ext uri="{FF2B5EF4-FFF2-40B4-BE49-F238E27FC236}">
                <a16:creationId xmlns:a16="http://schemas.microsoft.com/office/drawing/2014/main" id="{B88E590C-48CE-479D-A12D-6A239A8C82CA}"/>
              </a:ext>
            </a:extLst>
          </p:cNvPr>
          <p:cNvSpPr txBox="1">
            <a:spLocks noChangeArrowheads="1"/>
          </p:cNvSpPr>
          <p:nvPr/>
        </p:nvSpPr>
        <p:spPr bwMode="auto">
          <a:xfrm>
            <a:off x="457200" y="26766"/>
            <a:ext cx="82296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3600" b="1" dirty="0">
                <a:solidFill>
                  <a:srgbClr val="C00000"/>
                </a:solidFill>
                <a:latin typeface="Cambria" panose="02040503050406030204" pitchFamily="18" charset="0"/>
                <a:ea typeface="Cambria" panose="02040503050406030204" pitchFamily="18" charset="0"/>
              </a:rPr>
              <a:t>Nuclear Stability: Segre Plot</a:t>
            </a:r>
          </a:p>
        </p:txBody>
      </p:sp>
      <p:sp>
        <p:nvSpPr>
          <p:cNvPr id="7170" name="Text Box 2">
            <a:extLst>
              <a:ext uri="{FF2B5EF4-FFF2-40B4-BE49-F238E27FC236}">
                <a16:creationId xmlns:a16="http://schemas.microsoft.com/office/drawing/2014/main" id="{60F5A3B5-6F51-488F-A12C-14778923BBF7}"/>
              </a:ext>
            </a:extLst>
          </p:cNvPr>
          <p:cNvSpPr txBox="1">
            <a:spLocks noChangeArrowheads="1"/>
          </p:cNvSpPr>
          <p:nvPr/>
        </p:nvSpPr>
        <p:spPr bwMode="auto">
          <a:xfrm>
            <a:off x="115948" y="764326"/>
            <a:ext cx="4939145" cy="3621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9pPr>
          </a:lstStyle>
          <a:p>
            <a:pPr eaLnBrk="1" hangingPunct="1">
              <a:spcBef>
                <a:spcPts val="700"/>
              </a:spcBef>
              <a:buFont typeface="Arial" panose="020B0604020202020204" pitchFamily="34" charset="0"/>
              <a:buChar char="•"/>
            </a:pPr>
            <a:r>
              <a:rPr lang="en-US" altLang="en-US" sz="2200" dirty="0">
                <a:solidFill>
                  <a:srgbClr val="000000"/>
                </a:solidFill>
              </a:rPr>
              <a:t>An </a:t>
            </a:r>
            <a:r>
              <a:rPr lang="en-US" altLang="en-US" sz="2200" b="1" i="1" dirty="0">
                <a:solidFill>
                  <a:srgbClr val="000000"/>
                </a:solidFill>
              </a:rPr>
              <a:t>attractive</a:t>
            </a:r>
            <a:r>
              <a:rPr lang="en-US" altLang="en-US" sz="2200" dirty="0">
                <a:solidFill>
                  <a:srgbClr val="000000"/>
                </a:solidFill>
              </a:rPr>
              <a:t> </a:t>
            </a:r>
            <a:r>
              <a:rPr lang="en-US" altLang="en-US" sz="2200" b="1" i="1" dirty="0">
                <a:solidFill>
                  <a:srgbClr val="000000"/>
                </a:solidFill>
              </a:rPr>
              <a:t>nuclear force </a:t>
            </a:r>
            <a:r>
              <a:rPr lang="en-US" altLang="en-US" sz="2200" dirty="0">
                <a:solidFill>
                  <a:srgbClr val="000000"/>
                </a:solidFill>
              </a:rPr>
              <a:t>must balance </a:t>
            </a:r>
            <a:r>
              <a:rPr lang="en-US" altLang="en-US" sz="2200" b="1" i="1" dirty="0">
                <a:solidFill>
                  <a:srgbClr val="000000"/>
                </a:solidFill>
              </a:rPr>
              <a:t>repulsive electric force</a:t>
            </a:r>
          </a:p>
          <a:p>
            <a:pPr eaLnBrk="1" hangingPunct="1">
              <a:spcBef>
                <a:spcPts val="700"/>
              </a:spcBef>
              <a:buFont typeface="Arial" panose="020B0604020202020204" pitchFamily="34" charset="0"/>
              <a:buChar char="•"/>
            </a:pPr>
            <a:r>
              <a:rPr lang="en-US" altLang="en-US" sz="2200" dirty="0">
                <a:solidFill>
                  <a:srgbClr val="000000"/>
                </a:solidFill>
              </a:rPr>
              <a:t>Neutrons and protons affected by the </a:t>
            </a:r>
            <a:r>
              <a:rPr lang="en-US" altLang="en-US" sz="2200" b="1" i="1" dirty="0">
                <a:solidFill>
                  <a:srgbClr val="000000"/>
                </a:solidFill>
              </a:rPr>
              <a:t>strong nuclear force</a:t>
            </a:r>
          </a:p>
          <a:p>
            <a:pPr eaLnBrk="1" hangingPunct="1">
              <a:spcBef>
                <a:spcPts val="700"/>
              </a:spcBef>
              <a:buFont typeface="Arial" panose="020B0604020202020204" pitchFamily="34" charset="0"/>
              <a:buChar char="•"/>
            </a:pPr>
            <a:r>
              <a:rPr lang="en-US" altLang="en-US" sz="2200" dirty="0">
                <a:solidFill>
                  <a:srgbClr val="000000"/>
                </a:solidFill>
              </a:rPr>
              <a:t>279 elements have stable nuclei</a:t>
            </a:r>
          </a:p>
          <a:p>
            <a:pPr eaLnBrk="1" hangingPunct="1">
              <a:spcBef>
                <a:spcPts val="700"/>
              </a:spcBef>
              <a:buFont typeface="Arial" panose="020B0604020202020204" pitchFamily="34" charset="0"/>
              <a:buChar char="•"/>
            </a:pPr>
            <a:r>
              <a:rPr lang="en-US" altLang="en-US" sz="2200" dirty="0">
                <a:solidFill>
                  <a:srgbClr val="000000"/>
                </a:solidFill>
                <a:cs typeface="Arial" panose="020B0604020202020204" pitchFamily="34" charset="0"/>
              </a:rPr>
              <a:t>Elements with Z &gt; 83 are unstable</a:t>
            </a:r>
          </a:p>
          <a:p>
            <a:pPr eaLnBrk="1" hangingPunct="1">
              <a:spcBef>
                <a:spcPts val="700"/>
              </a:spcBef>
              <a:buFont typeface="Arial" panose="020B0604020202020204" pitchFamily="34" charset="0"/>
              <a:buChar char="•"/>
            </a:pPr>
            <a:r>
              <a:rPr lang="en-US" altLang="en-US" sz="2200" dirty="0">
                <a:solidFill>
                  <a:srgbClr val="000000"/>
                </a:solidFill>
                <a:cs typeface="Arial" panose="020B0604020202020204" pitchFamily="34" charset="0"/>
              </a:rPr>
              <a:t>1200 elements are unstable (radioactive)</a:t>
            </a:r>
          </a:p>
          <a:p>
            <a:pPr eaLnBrk="1" hangingPunct="1">
              <a:spcBef>
                <a:spcPts val="700"/>
              </a:spcBef>
              <a:buFont typeface="Arial" panose="020B0604020202020204" pitchFamily="34" charset="0"/>
              <a:buChar char="•"/>
            </a:pPr>
            <a:r>
              <a:rPr lang="en-US" altLang="en-US" sz="2200" dirty="0">
                <a:solidFill>
                  <a:srgbClr val="000000"/>
                </a:solidFill>
                <a:cs typeface="Arial" panose="020B0604020202020204" pitchFamily="34" charset="0"/>
              </a:rPr>
              <a:t>(65 natural, remaining are humanmade)</a:t>
            </a:r>
          </a:p>
          <a:p>
            <a:pPr eaLnBrk="1" hangingPunct="1">
              <a:spcBef>
                <a:spcPts val="700"/>
              </a:spcBef>
              <a:buFont typeface="Arial" panose="020B0604020202020204" pitchFamily="34" charset="0"/>
              <a:buChar char="•"/>
            </a:pPr>
            <a:endParaRPr lang="en-US" altLang="en-US" sz="2200" dirty="0">
              <a:solidFill>
                <a:srgbClr val="000000"/>
              </a:solidFill>
              <a:cs typeface="Arial" panose="020B0604020202020204" pitchFamily="34" charset="0"/>
            </a:endParaRPr>
          </a:p>
        </p:txBody>
      </p:sp>
      <p:pic>
        <p:nvPicPr>
          <p:cNvPr id="7" name="Picture 6">
            <a:extLst>
              <a:ext uri="{FF2B5EF4-FFF2-40B4-BE49-F238E27FC236}">
                <a16:creationId xmlns:a16="http://schemas.microsoft.com/office/drawing/2014/main" id="{63B8A597-844F-4428-82FC-8B5410523985}"/>
              </a:ext>
            </a:extLst>
          </p:cNvPr>
          <p:cNvPicPr>
            <a:picLocks noChangeAspect="1"/>
          </p:cNvPicPr>
          <p:nvPr/>
        </p:nvPicPr>
        <p:blipFill>
          <a:blip r:embed="rId4"/>
          <a:stretch>
            <a:fillRect/>
          </a:stretch>
        </p:blipFill>
        <p:spPr>
          <a:xfrm>
            <a:off x="849805" y="4562144"/>
            <a:ext cx="3715268" cy="2372056"/>
          </a:xfrm>
          <a:prstGeom prst="rect">
            <a:avLst/>
          </a:prstGeom>
        </p:spPr>
      </p:pic>
      <p:pic>
        <p:nvPicPr>
          <p:cNvPr id="10" name="Picture 13">
            <a:extLst>
              <a:ext uri="{FF2B5EF4-FFF2-40B4-BE49-F238E27FC236}">
                <a16:creationId xmlns:a16="http://schemas.microsoft.com/office/drawing/2014/main" id="{969BCA5E-2672-43E0-882D-B8B4D23B194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073" y="6364748"/>
            <a:ext cx="25590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rrow: Right 7">
            <a:extLst>
              <a:ext uri="{FF2B5EF4-FFF2-40B4-BE49-F238E27FC236}">
                <a16:creationId xmlns:a16="http://schemas.microsoft.com/office/drawing/2014/main" id="{BD72AC5B-E8C3-40C2-A1D3-C3AFB89C845A}"/>
              </a:ext>
            </a:extLst>
          </p:cNvPr>
          <p:cNvSpPr/>
          <p:nvPr/>
        </p:nvSpPr>
        <p:spPr>
          <a:xfrm>
            <a:off x="3735185" y="6546615"/>
            <a:ext cx="755073" cy="72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A8ED95-3EF4-4DC2-9F1E-2E81CC3627EA}"/>
              </a:ext>
            </a:extLst>
          </p:cNvPr>
          <p:cNvSpPr>
            <a:spLocks noGrp="1"/>
          </p:cNvSpPr>
          <p:nvPr>
            <p:ph type="sldNum" sz="quarter" idx="12"/>
          </p:nvPr>
        </p:nvSpPr>
        <p:spPr/>
        <p:txBody>
          <a:bodyPr/>
          <a:lstStyle/>
          <a:p>
            <a:fld id="{C4A8EFBA-C9BC-40A8-B019-914AF4375C02}" type="slidenum">
              <a:rPr lang="en-US" smtClean="0"/>
              <a:pPr/>
              <a:t>22</a:t>
            </a:fld>
            <a:endParaRPr lang="en-US"/>
          </a:p>
        </p:txBody>
      </p:sp>
      <p:sp>
        <p:nvSpPr>
          <p:cNvPr id="4" name="TextBox 3">
            <a:extLst>
              <a:ext uri="{FF2B5EF4-FFF2-40B4-BE49-F238E27FC236}">
                <a16:creationId xmlns:a16="http://schemas.microsoft.com/office/drawing/2014/main" id="{7FB5D97B-0219-4F0B-875A-E683A6D3726C}"/>
              </a:ext>
            </a:extLst>
          </p:cNvPr>
          <p:cNvSpPr txBox="1"/>
          <p:nvPr/>
        </p:nvSpPr>
        <p:spPr>
          <a:xfrm>
            <a:off x="733944" y="982176"/>
            <a:ext cx="7676111" cy="4893647"/>
          </a:xfrm>
          <a:prstGeom prst="rect">
            <a:avLst/>
          </a:prstGeom>
          <a:noFill/>
        </p:spPr>
        <p:txBody>
          <a:bodyPr wrap="square">
            <a:spAutoFit/>
          </a:bodyPr>
          <a:lstStyle/>
          <a:p>
            <a:pPr algn="just"/>
            <a:r>
              <a:rPr lang="en-US" sz="2400" b="0" i="0" u="none" strike="noStrike" baseline="0" dirty="0">
                <a:solidFill>
                  <a:srgbClr val="FF0000"/>
                </a:solidFill>
                <a:latin typeface="Calibri" panose="020F0502020204030204" pitchFamily="34" charset="0"/>
                <a:cs typeface="Calibri" panose="020F0502020204030204" pitchFamily="34" charset="0"/>
              </a:rPr>
              <a:t>Stable nuclei </a:t>
            </a:r>
            <a:r>
              <a:rPr lang="en-US" sz="2400" b="0" i="0" u="none" strike="noStrike" baseline="0" dirty="0">
                <a:solidFill>
                  <a:srgbClr val="000000"/>
                </a:solidFill>
                <a:latin typeface="Calibri" panose="020F0502020204030204" pitchFamily="34" charset="0"/>
                <a:cs typeface="Calibri" panose="020F0502020204030204" pitchFamily="34" charset="0"/>
              </a:rPr>
              <a:t>do not decay by the strong interaction. They may transform by and emission (weak or electromagnetic) with long lifetimes.</a:t>
            </a:r>
          </a:p>
          <a:p>
            <a:pPr algn="just"/>
            <a:endParaRPr lang="en-US" sz="2400" b="0" i="0" u="none" strike="noStrike" baseline="0" dirty="0">
              <a:solidFill>
                <a:srgbClr val="000000"/>
              </a:solidFill>
              <a:latin typeface="Calibri" panose="020F0502020204030204" pitchFamily="34" charset="0"/>
              <a:cs typeface="Calibri" panose="020F0502020204030204" pitchFamily="34" charset="0"/>
            </a:endParaRPr>
          </a:p>
          <a:p>
            <a:pPr algn="just"/>
            <a:r>
              <a:rPr lang="en-US" sz="2400" b="1" i="0" u="none" strike="noStrike" baseline="0" dirty="0">
                <a:solidFill>
                  <a:srgbClr val="800000"/>
                </a:solidFill>
                <a:latin typeface="Calibri" panose="020F0502020204030204" pitchFamily="34" charset="0"/>
                <a:cs typeface="Calibri" panose="020F0502020204030204" pitchFamily="34" charset="0"/>
              </a:rPr>
              <a:t>Characteristics</a:t>
            </a:r>
          </a:p>
          <a:p>
            <a:pPr marL="342900" indent="-342900" algn="just">
              <a:buFont typeface="Wingdings" panose="05000000000000000000" pitchFamily="2" charset="2"/>
              <a:buChar char="Ø"/>
            </a:pPr>
            <a:r>
              <a:rPr lang="en-US" sz="2400" b="0" i="0" u="none" strike="noStrike" baseline="0" dirty="0">
                <a:solidFill>
                  <a:srgbClr val="000000"/>
                </a:solidFill>
                <a:latin typeface="Calibri" panose="020F0502020204030204" pitchFamily="34" charset="0"/>
                <a:cs typeface="Calibri" panose="020F0502020204030204" pitchFamily="34" charset="0"/>
              </a:rPr>
              <a:t>Light nuclei tend to have N=Z. Heavy nuclei have more neutrons, N &gt; Z.</a:t>
            </a:r>
          </a:p>
          <a:p>
            <a:pPr algn="just"/>
            <a:endParaRPr lang="en-US" sz="2400" b="0" i="0" u="none" strike="noStrike" baseline="0" dirty="0">
              <a:solidFill>
                <a:srgbClr val="0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Ø"/>
            </a:pPr>
            <a:r>
              <a:rPr lang="en-US" sz="2400" b="0" i="0" u="none" strike="noStrike" baseline="0" dirty="0">
                <a:solidFill>
                  <a:srgbClr val="000000"/>
                </a:solidFill>
                <a:latin typeface="Calibri" panose="020F0502020204030204" pitchFamily="34" charset="0"/>
                <a:cs typeface="Calibri" panose="020F0502020204030204" pitchFamily="34" charset="0"/>
              </a:rPr>
              <a:t>Most have even N and/or Z. Protons and neutrons tend to form pairs (only 8/284 have odd N and Z).</a:t>
            </a:r>
          </a:p>
          <a:p>
            <a:pPr algn="just"/>
            <a:endParaRPr lang="en-US" sz="2400" b="0" i="0" u="none" strike="noStrike" baseline="0" dirty="0">
              <a:solidFill>
                <a:srgbClr val="0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Ø"/>
            </a:pPr>
            <a:r>
              <a:rPr lang="en-US" sz="2400" b="0" i="0" u="none" strike="noStrike" baseline="0" dirty="0">
                <a:solidFill>
                  <a:srgbClr val="000000"/>
                </a:solidFill>
                <a:latin typeface="Calibri" panose="020F0502020204030204" pitchFamily="34" charset="0"/>
                <a:cs typeface="Calibri" panose="020F0502020204030204" pitchFamily="34" charset="0"/>
              </a:rPr>
              <a:t>Certain values of Z and N exhibit larger numbers of isotopes and isotones.</a:t>
            </a:r>
            <a:endParaRPr lang="en-US"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A1F3166-B759-4EC8-9DBA-0C93AEC056D3}"/>
              </a:ext>
            </a:extLst>
          </p:cNvPr>
          <p:cNvSpPr txBox="1"/>
          <p:nvPr/>
        </p:nvSpPr>
        <p:spPr>
          <a:xfrm>
            <a:off x="2952749" y="147706"/>
            <a:ext cx="3238500" cy="646331"/>
          </a:xfrm>
          <a:prstGeom prst="rect">
            <a:avLst/>
          </a:prstGeom>
          <a:noFill/>
        </p:spPr>
        <p:txBody>
          <a:bodyPr wrap="square">
            <a:spAutoFit/>
          </a:bodyPr>
          <a:lstStyle/>
          <a:p>
            <a:pPr algn="ctr"/>
            <a:r>
              <a:rPr lang="en-US" sz="3600" b="1" i="0" u="none" strike="noStrike" baseline="0" dirty="0">
                <a:solidFill>
                  <a:srgbClr val="800000"/>
                </a:solidFill>
                <a:latin typeface="Cambria" panose="02040503050406030204" pitchFamily="18" charset="0"/>
                <a:ea typeface="Cambria" panose="02040503050406030204" pitchFamily="18" charset="0"/>
                <a:cs typeface="Calibri" panose="020F0502020204030204" pitchFamily="34" charset="0"/>
              </a:rPr>
              <a:t>Stable Nuclei</a:t>
            </a:r>
            <a:endParaRPr lang="en-US" sz="3600" b="1" dirty="0">
              <a:solidFill>
                <a:srgbClr val="80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28068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8F652C-C188-4979-8F00-ECED3F4C4082}"/>
              </a:ext>
            </a:extLst>
          </p:cNvPr>
          <p:cNvSpPr>
            <a:spLocks noGrp="1"/>
          </p:cNvSpPr>
          <p:nvPr>
            <p:ph type="sldNum" sz="quarter" idx="12"/>
          </p:nvPr>
        </p:nvSpPr>
        <p:spPr/>
        <p:txBody>
          <a:bodyPr/>
          <a:lstStyle/>
          <a:p>
            <a:fld id="{C4A8EFBA-C9BC-40A8-B019-914AF4375C02}" type="slidenum">
              <a:rPr lang="en-US" smtClean="0"/>
              <a:pPr/>
              <a:t>23</a:t>
            </a:fld>
            <a:endParaRPr lang="en-US"/>
          </a:p>
        </p:txBody>
      </p:sp>
      <p:pic>
        <p:nvPicPr>
          <p:cNvPr id="3" name="Picture 2">
            <a:extLst>
              <a:ext uri="{FF2B5EF4-FFF2-40B4-BE49-F238E27FC236}">
                <a16:creationId xmlns:a16="http://schemas.microsoft.com/office/drawing/2014/main" id="{59DEA787-F5D1-40BB-970A-1DB21E35DF30}"/>
              </a:ext>
            </a:extLst>
          </p:cNvPr>
          <p:cNvPicPr>
            <a:picLocks noChangeAspect="1"/>
          </p:cNvPicPr>
          <p:nvPr/>
        </p:nvPicPr>
        <p:blipFill>
          <a:blip r:embed="rId2"/>
          <a:stretch>
            <a:fillRect/>
          </a:stretch>
        </p:blipFill>
        <p:spPr>
          <a:xfrm>
            <a:off x="800100" y="486216"/>
            <a:ext cx="7543800" cy="6387024"/>
          </a:xfrm>
          <a:prstGeom prst="rect">
            <a:avLst/>
          </a:prstGeom>
        </p:spPr>
      </p:pic>
      <p:sp>
        <p:nvSpPr>
          <p:cNvPr id="4" name="Rectangle 3">
            <a:extLst>
              <a:ext uri="{FF2B5EF4-FFF2-40B4-BE49-F238E27FC236}">
                <a16:creationId xmlns:a16="http://schemas.microsoft.com/office/drawing/2014/main" id="{7D30E297-CE9A-4CDE-AAEA-ED68939947ED}"/>
              </a:ext>
            </a:extLst>
          </p:cNvPr>
          <p:cNvSpPr/>
          <p:nvPr/>
        </p:nvSpPr>
        <p:spPr>
          <a:xfrm>
            <a:off x="1981200" y="0"/>
            <a:ext cx="5181600" cy="461665"/>
          </a:xfrm>
          <a:prstGeom prst="rect">
            <a:avLst/>
          </a:prstGeom>
        </p:spPr>
        <p:txBody>
          <a:bodyPr wrap="square">
            <a:spAutoFit/>
          </a:bodyPr>
          <a:lstStyle/>
          <a:p>
            <a:pPr algn="just"/>
            <a:r>
              <a:rPr lang="en-US" sz="2400" b="1" dirty="0">
                <a:solidFill>
                  <a:srgbClr val="990000"/>
                </a:solidFill>
                <a:latin typeface="Book Antiqua" panose="02040602050305030304" pitchFamily="18" charset="0"/>
              </a:rPr>
              <a:t>Possible decay paths (Segre Chart)</a:t>
            </a:r>
          </a:p>
        </p:txBody>
      </p:sp>
    </p:spTree>
    <p:extLst>
      <p:ext uri="{BB962C8B-B14F-4D97-AF65-F5344CB8AC3E}">
        <p14:creationId xmlns:p14="http://schemas.microsoft.com/office/powerpoint/2010/main" val="3726713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76CAAD-359B-4BCD-9A63-82A15CCCB238}"/>
              </a:ext>
            </a:extLst>
          </p:cNvPr>
          <p:cNvSpPr>
            <a:spLocks noGrp="1"/>
          </p:cNvSpPr>
          <p:nvPr>
            <p:ph type="sldNum" sz="quarter" idx="12"/>
          </p:nvPr>
        </p:nvSpPr>
        <p:spPr/>
        <p:txBody>
          <a:bodyPr/>
          <a:lstStyle/>
          <a:p>
            <a:fld id="{C4A8EFBA-C9BC-40A8-B019-914AF4375C02}" type="slidenum">
              <a:rPr lang="en-US" smtClean="0"/>
              <a:pPr/>
              <a:t>24</a:t>
            </a:fld>
            <a:endParaRPr lang="en-US"/>
          </a:p>
        </p:txBody>
      </p:sp>
      <p:sp>
        <p:nvSpPr>
          <p:cNvPr id="4" name="TextBox 3">
            <a:extLst>
              <a:ext uri="{FF2B5EF4-FFF2-40B4-BE49-F238E27FC236}">
                <a16:creationId xmlns:a16="http://schemas.microsoft.com/office/drawing/2014/main" id="{9D0E5D6D-D79E-4E84-929C-596EB60E3DDE}"/>
              </a:ext>
            </a:extLst>
          </p:cNvPr>
          <p:cNvSpPr txBox="1"/>
          <p:nvPr/>
        </p:nvSpPr>
        <p:spPr>
          <a:xfrm>
            <a:off x="2771" y="939211"/>
            <a:ext cx="8915400" cy="5628400"/>
          </a:xfrm>
          <a:prstGeom prst="rect">
            <a:avLst/>
          </a:prstGeom>
          <a:noFill/>
        </p:spPr>
        <p:txBody>
          <a:bodyPr wrap="square">
            <a:spAutoFit/>
          </a:bodyPr>
          <a:lstStyle/>
          <a:p>
            <a:pPr marL="342900" indent="-342900" algn="just">
              <a:buFont typeface="Wingdings" panose="05000000000000000000" pitchFamily="2" charset="2"/>
              <a:buChar char="v"/>
            </a:pPr>
            <a:r>
              <a:rPr lang="en-US" sz="2200" b="0" i="0" u="none" strike="noStrike" baseline="0" dirty="0">
                <a:solidFill>
                  <a:srgbClr val="000000"/>
                </a:solidFill>
                <a:latin typeface="Book Antiqua" panose="02040602050305030304" pitchFamily="18" charset="0"/>
              </a:rPr>
              <a:t>A nucleus is held together by </a:t>
            </a:r>
            <a:r>
              <a:rPr lang="en-US" sz="2200" b="1" i="1" u="none" strike="noStrike" baseline="0" dirty="0">
                <a:solidFill>
                  <a:srgbClr val="000000"/>
                </a:solidFill>
                <a:latin typeface="Book Antiqua" panose="02040602050305030304" pitchFamily="18" charset="0"/>
              </a:rPr>
              <a:t>strong nuclear force</a:t>
            </a:r>
            <a:r>
              <a:rPr lang="en-US" sz="2200" b="0" i="0" u="none" strike="noStrike" baseline="0" dirty="0">
                <a:solidFill>
                  <a:srgbClr val="000000"/>
                </a:solidFill>
                <a:latin typeface="Book Antiqua" panose="02040602050305030304" pitchFamily="18" charset="0"/>
              </a:rPr>
              <a:t>. This force only acts over distances of a few fermis. Total energy of nucleus is less than combined energy of individual nucleons. </a:t>
            </a:r>
          </a:p>
          <a:p>
            <a:pPr marL="342900" indent="-342900" algn="just">
              <a:buFont typeface="Wingdings" panose="05000000000000000000" pitchFamily="2" charset="2"/>
              <a:buChar char="v"/>
            </a:pPr>
            <a:endParaRPr lang="en-US" sz="2200" dirty="0">
              <a:solidFill>
                <a:srgbClr val="000000"/>
              </a:solidFill>
              <a:latin typeface="Book Antiqua" panose="02040602050305030304" pitchFamily="18" charset="0"/>
            </a:endParaRPr>
          </a:p>
          <a:p>
            <a:pPr marL="342900" indent="-342900" algn="just">
              <a:buFont typeface="Wingdings" panose="05000000000000000000" pitchFamily="2" charset="2"/>
              <a:buChar char="v"/>
            </a:pPr>
            <a:r>
              <a:rPr lang="en-US" sz="2200" b="0" i="0" u="none" strike="noStrike" baseline="0" dirty="0">
                <a:solidFill>
                  <a:srgbClr val="000000"/>
                </a:solidFill>
                <a:latin typeface="Book Antiqua" panose="02040602050305030304" pitchFamily="18" charset="0"/>
              </a:rPr>
              <a:t>The </a:t>
            </a:r>
            <a:r>
              <a:rPr lang="en-US" sz="2200" b="1" i="1" u="none" strike="noStrike" baseline="0" dirty="0">
                <a:solidFill>
                  <a:srgbClr val="000000"/>
                </a:solidFill>
                <a:latin typeface="Book Antiqua" panose="02040602050305030304" pitchFamily="18" charset="0"/>
              </a:rPr>
              <a:t>binding energy (BE) </a:t>
            </a:r>
            <a:r>
              <a:rPr lang="en-US" sz="2200" b="0" i="0" u="none" strike="noStrike" baseline="0" dirty="0">
                <a:latin typeface="Book Antiqua" panose="02040602050305030304" pitchFamily="18" charset="0"/>
              </a:rPr>
              <a:t>of a nucleus is the energy required to separate a nucleus into its constituent parts. </a:t>
            </a:r>
            <a:r>
              <a:rPr lang="en-US" sz="2200" dirty="0">
                <a:solidFill>
                  <a:srgbClr val="000000"/>
                </a:solidFill>
                <a:latin typeface="Book Antiqua" panose="02040602050305030304" pitchFamily="18" charset="0"/>
              </a:rPr>
              <a:t>The theoretical explanation for mass defect is based on the Einstein's equation</a:t>
            </a:r>
          </a:p>
          <a:p>
            <a:pPr algn="ctr"/>
            <a:r>
              <a:rPr lang="en-US" sz="2200" b="0" i="1" u="none" strike="noStrike" baseline="0" dirty="0">
                <a:solidFill>
                  <a:srgbClr val="000000"/>
                </a:solidFill>
                <a:latin typeface="Book Antiqua" panose="02040602050305030304" pitchFamily="18" charset="0"/>
              </a:rPr>
              <a:t>E = mc</a:t>
            </a:r>
            <a:r>
              <a:rPr lang="en-US" sz="2200" b="0" i="1" u="none" strike="noStrike" baseline="30000" dirty="0">
                <a:solidFill>
                  <a:srgbClr val="000000"/>
                </a:solidFill>
                <a:latin typeface="Book Antiqua" panose="02040602050305030304" pitchFamily="18" charset="0"/>
              </a:rPr>
              <a:t>2</a:t>
            </a:r>
            <a:endParaRPr lang="en-US" sz="2200" b="0" i="1" u="none" strike="noStrike" baseline="0" dirty="0">
              <a:latin typeface="Book Antiqua" panose="02040602050305030304" pitchFamily="18" charset="0"/>
            </a:endParaRPr>
          </a:p>
          <a:p>
            <a:pPr marL="342900" indent="-342900" algn="just">
              <a:buFont typeface="Wingdings" panose="05000000000000000000" pitchFamily="2" charset="2"/>
              <a:buChar char="v"/>
            </a:pPr>
            <a:r>
              <a:rPr lang="en-US" sz="2200" dirty="0">
                <a:solidFill>
                  <a:srgbClr val="000000"/>
                </a:solidFill>
                <a:latin typeface="Times New Roman" panose="02020603050405020304" pitchFamily="18" charset="0"/>
                <a:cs typeface="Times New Roman" panose="02020603050405020304" pitchFamily="18" charset="0"/>
              </a:rPr>
              <a:t>When </a:t>
            </a:r>
            <a:r>
              <a:rPr lang="en-US" sz="2200" i="1" dirty="0">
                <a:solidFill>
                  <a:srgbClr val="000000"/>
                </a:solidFill>
                <a:latin typeface="Times New Roman" panose="02020603050405020304" pitchFamily="18" charset="0"/>
                <a:cs typeface="Times New Roman" panose="02020603050405020304" pitchFamily="18" charset="0"/>
              </a:rPr>
              <a:t>Z-protons</a:t>
            </a:r>
            <a:r>
              <a:rPr lang="en-US" sz="2200" dirty="0">
                <a:solidFill>
                  <a:srgbClr val="000000"/>
                </a:solidFill>
                <a:latin typeface="Times New Roman" panose="02020603050405020304" pitchFamily="18" charset="0"/>
                <a:cs typeface="Times New Roman" panose="02020603050405020304" pitchFamily="18" charset="0"/>
              </a:rPr>
              <a:t> and </a:t>
            </a:r>
            <a:r>
              <a:rPr lang="en-US" sz="2200" i="1" dirty="0">
                <a:solidFill>
                  <a:srgbClr val="000000"/>
                </a:solidFill>
                <a:latin typeface="Times New Roman" panose="02020603050405020304" pitchFamily="18" charset="0"/>
                <a:cs typeface="Times New Roman" panose="02020603050405020304" pitchFamily="18" charset="0"/>
              </a:rPr>
              <a:t>N-neutrons</a:t>
            </a:r>
            <a:r>
              <a:rPr lang="en-US" sz="2200" dirty="0">
                <a:solidFill>
                  <a:srgbClr val="000000"/>
                </a:solidFill>
                <a:latin typeface="Times New Roman" panose="02020603050405020304" pitchFamily="18" charset="0"/>
                <a:cs typeface="Times New Roman" panose="02020603050405020304" pitchFamily="18" charset="0"/>
              </a:rPr>
              <a:t> combine to form a </a:t>
            </a:r>
            <a:r>
              <a:rPr lang="en-US" sz="2200" i="1" dirty="0">
                <a:solidFill>
                  <a:srgbClr val="000000"/>
                </a:solidFill>
                <a:latin typeface="Times New Roman" panose="02020603050405020304" pitchFamily="18" charset="0"/>
                <a:cs typeface="Times New Roman" panose="02020603050405020304" pitchFamily="18" charset="0"/>
              </a:rPr>
              <a:t>nucleus</a:t>
            </a:r>
            <a:r>
              <a:rPr lang="en-US" sz="2200" dirty="0">
                <a:solidFill>
                  <a:srgbClr val="000000"/>
                </a:solidFill>
                <a:latin typeface="Times New Roman" panose="02020603050405020304" pitchFamily="18" charset="0"/>
                <a:cs typeface="Times New Roman" panose="02020603050405020304" pitchFamily="18" charset="0"/>
              </a:rPr>
              <a:t>, some of the mass (</a:t>
            </a:r>
            <a:r>
              <a:rPr lang="en-US" sz="22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m</a:t>
            </a:r>
            <a:r>
              <a:rPr lang="en-US" sz="22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disappears, because it is converted into an amount of energy </a:t>
            </a:r>
            <a:r>
              <a:rPr lang="en-US" sz="22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E = </a:t>
            </a:r>
            <a:r>
              <a:rPr lang="en-US" sz="2200" dirty="0">
                <a:solidFill>
                  <a:srgbClr val="000000"/>
                </a:solidFill>
                <a:latin typeface="Times New Roman" panose="02020603050405020304" pitchFamily="18" charset="0"/>
                <a:cs typeface="Times New Roman" panose="02020603050405020304" pitchFamily="18" charset="0"/>
              </a:rPr>
              <a:t>(</a:t>
            </a:r>
            <a:r>
              <a:rPr lang="en-US" sz="22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m</a:t>
            </a:r>
            <a:r>
              <a:rPr lang="en-US" sz="22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)c</a:t>
            </a:r>
            <a:r>
              <a:rPr lang="en-US" sz="2200"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lang="en-US" sz="22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p>
          <a:p>
            <a:pPr algn="just"/>
            <a:r>
              <a:rPr lang="en-US" sz="22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where </a:t>
            </a:r>
            <a:r>
              <a:rPr lang="en-US" sz="22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m = </a:t>
            </a:r>
            <a:r>
              <a:rPr lang="en-US" sz="2200" i="1" dirty="0" err="1">
                <a:solidFill>
                  <a:srgbClr val="000000"/>
                </a:solidFill>
                <a:latin typeface="Times New Roman" panose="02020603050405020304" pitchFamily="18" charset="0"/>
                <a:cs typeface="Times New Roman" panose="02020603050405020304" pitchFamily="18" charset="0"/>
                <a:sym typeface="Symbol" panose="05050102010706020507" pitchFamily="18" charset="2"/>
              </a:rPr>
              <a:t>Zm</a:t>
            </a:r>
            <a:r>
              <a:rPr lang="en-US" sz="2200" i="1" baseline="-25000" dirty="0" err="1">
                <a:solidFill>
                  <a:srgbClr val="000000"/>
                </a:solidFill>
                <a:latin typeface="Times New Roman" panose="02020603050405020304" pitchFamily="18" charset="0"/>
                <a:cs typeface="Times New Roman" panose="02020603050405020304" pitchFamily="18" charset="0"/>
                <a:sym typeface="Symbol" panose="05050102010706020507" pitchFamily="18" charset="2"/>
              </a:rPr>
              <a:t>p</a:t>
            </a:r>
            <a:r>
              <a:rPr lang="en-US" sz="22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t>
            </a:r>
            <a:r>
              <a:rPr lang="en-US" sz="2200" i="1" dirty="0" err="1">
                <a:solidFill>
                  <a:srgbClr val="000000"/>
                </a:solidFill>
                <a:latin typeface="Times New Roman" panose="02020603050405020304" pitchFamily="18" charset="0"/>
                <a:cs typeface="Times New Roman" panose="02020603050405020304" pitchFamily="18" charset="0"/>
                <a:sym typeface="Symbol" panose="05050102010706020507" pitchFamily="18" charset="2"/>
              </a:rPr>
              <a:t>Nm</a:t>
            </a:r>
            <a:r>
              <a:rPr lang="en-US" sz="2200" i="1" baseline="-25000" dirty="0" err="1">
                <a:solidFill>
                  <a:srgbClr val="000000"/>
                </a:solidFill>
                <a:latin typeface="Times New Roman" panose="02020603050405020304" pitchFamily="18" charset="0"/>
                <a:cs typeface="Times New Roman" panose="02020603050405020304" pitchFamily="18" charset="0"/>
                <a:sym typeface="Symbol" panose="05050102010706020507" pitchFamily="18" charset="2"/>
              </a:rPr>
              <a:t>n</a:t>
            </a:r>
            <a:r>
              <a:rPr lang="en-US" sz="22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 </a:t>
            </a:r>
            <a:r>
              <a:rPr lang="en-US" sz="22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M(A,Z) and c</a:t>
            </a:r>
            <a:r>
              <a:rPr lang="en-US" sz="2200" i="1" baseline="300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2</a:t>
            </a:r>
            <a:r>
              <a:rPr lang="en-US" sz="22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931.5 MeV/u</a:t>
            </a:r>
          </a:p>
          <a:p>
            <a:pPr marL="342900" indent="-342900" algn="just">
              <a:lnSpc>
                <a:spcPct val="150000"/>
              </a:lnSpc>
              <a:buFont typeface="Wingdings" panose="05000000000000000000" pitchFamily="2" charset="2"/>
              <a:buChar char="v"/>
            </a:pPr>
            <a:r>
              <a:rPr lang="en-US" sz="22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This energy is called as </a:t>
            </a:r>
            <a:r>
              <a:rPr lang="en-US" sz="22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Binding Energy (BE) </a:t>
            </a:r>
          </a:p>
          <a:p>
            <a:pPr algn="just">
              <a:lnSpc>
                <a:spcPct val="150000"/>
              </a:lnSpc>
            </a:pPr>
            <a:r>
              <a:rPr lang="en-US" sz="22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sz="2200" i="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E = </a:t>
            </a:r>
            <a:r>
              <a:rPr lang="en-US" sz="2200" dirty="0">
                <a:solidFill>
                  <a:srgbClr val="C00000"/>
                </a:solidFill>
                <a:latin typeface="Times New Roman" panose="02020603050405020304" pitchFamily="18" charset="0"/>
                <a:cs typeface="Times New Roman" panose="02020603050405020304" pitchFamily="18" charset="0"/>
              </a:rPr>
              <a:t>(</a:t>
            </a:r>
            <a:r>
              <a:rPr lang="en-US" sz="2200" i="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m</a:t>
            </a:r>
            <a:r>
              <a:rPr lang="en-US" sz="22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)c</a:t>
            </a:r>
            <a:r>
              <a:rPr lang="en-US" sz="2200" baseline="300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2 </a:t>
            </a:r>
            <a:r>
              <a:rPr lang="en-US" sz="22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a:t>
            </a:r>
            <a:r>
              <a:rPr lang="en-US" sz="2200" i="1" dirty="0" err="1">
                <a:solidFill>
                  <a:srgbClr val="C00000"/>
                </a:solidFill>
                <a:latin typeface="Times New Roman" panose="02020603050405020304" pitchFamily="18" charset="0"/>
                <a:cs typeface="Times New Roman" panose="02020603050405020304" pitchFamily="18" charset="0"/>
                <a:sym typeface="Symbol" panose="05050102010706020507" pitchFamily="18" charset="2"/>
              </a:rPr>
              <a:t>Zm</a:t>
            </a:r>
            <a:r>
              <a:rPr lang="en-US" sz="2200" i="1" baseline="-25000" dirty="0" err="1">
                <a:solidFill>
                  <a:srgbClr val="C00000"/>
                </a:solidFill>
                <a:latin typeface="Times New Roman" panose="02020603050405020304" pitchFamily="18" charset="0"/>
                <a:cs typeface="Times New Roman" panose="02020603050405020304" pitchFamily="18" charset="0"/>
                <a:sym typeface="Symbol" panose="05050102010706020507" pitchFamily="18" charset="2"/>
              </a:rPr>
              <a:t>p</a:t>
            </a:r>
            <a:r>
              <a:rPr lang="en-US" sz="22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 </a:t>
            </a:r>
            <a:r>
              <a:rPr lang="en-US" sz="2200" i="1" dirty="0" err="1">
                <a:solidFill>
                  <a:srgbClr val="C00000"/>
                </a:solidFill>
                <a:latin typeface="Times New Roman" panose="02020603050405020304" pitchFamily="18" charset="0"/>
                <a:cs typeface="Times New Roman" panose="02020603050405020304" pitchFamily="18" charset="0"/>
                <a:sym typeface="Symbol" panose="05050102010706020507" pitchFamily="18" charset="2"/>
              </a:rPr>
              <a:t>Nm</a:t>
            </a:r>
            <a:r>
              <a:rPr lang="en-US" sz="2200" i="1" baseline="-25000" dirty="0" err="1">
                <a:solidFill>
                  <a:srgbClr val="C00000"/>
                </a:solidFill>
                <a:latin typeface="Times New Roman" panose="02020603050405020304" pitchFamily="18" charset="0"/>
                <a:cs typeface="Times New Roman" panose="02020603050405020304" pitchFamily="18" charset="0"/>
                <a:sym typeface="Symbol" panose="05050102010706020507" pitchFamily="18" charset="2"/>
              </a:rPr>
              <a:t>n</a:t>
            </a:r>
            <a:r>
              <a:rPr lang="en-US" sz="22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 </a:t>
            </a:r>
            <a:r>
              <a:rPr lang="en-US" sz="2200" i="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M(A,Z)]</a:t>
            </a:r>
            <a:r>
              <a:rPr lang="en-US" sz="22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c</a:t>
            </a:r>
            <a:r>
              <a:rPr lang="en-US" sz="2200" baseline="300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2</a:t>
            </a:r>
            <a:r>
              <a:rPr lang="en-US" sz="2200" i="1"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a:t>
            </a:r>
          </a:p>
          <a:p>
            <a:pPr algn="just">
              <a:lnSpc>
                <a:spcPct val="150000"/>
              </a:lnSpc>
            </a:pPr>
            <a:endParaRPr lang="en-US" sz="2200" dirty="0">
              <a:solidFill>
                <a:srgbClr val="000000"/>
              </a:solidFill>
              <a:latin typeface="Book Antiqua" panose="02040602050305030304" pitchFamily="18" charset="0"/>
              <a:sym typeface="Symbol" panose="05050102010706020507" pitchFamily="18" charset="2"/>
            </a:endParaRPr>
          </a:p>
        </p:txBody>
      </p:sp>
      <p:sp>
        <p:nvSpPr>
          <p:cNvPr id="5" name="Text Box 1">
            <a:extLst>
              <a:ext uri="{FF2B5EF4-FFF2-40B4-BE49-F238E27FC236}">
                <a16:creationId xmlns:a16="http://schemas.microsoft.com/office/drawing/2014/main" id="{A14A7BDB-E3A6-45E8-9090-CD4D2DE16A83}"/>
              </a:ext>
            </a:extLst>
          </p:cNvPr>
          <p:cNvSpPr txBox="1">
            <a:spLocks noChangeArrowheads="1"/>
          </p:cNvSpPr>
          <p:nvPr/>
        </p:nvSpPr>
        <p:spPr bwMode="auto">
          <a:xfrm>
            <a:off x="457200" y="141623"/>
            <a:ext cx="82296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3600" b="1" dirty="0">
                <a:solidFill>
                  <a:srgbClr val="000000"/>
                </a:solidFill>
                <a:latin typeface="Book Antiqua" panose="02040602050305030304" pitchFamily="18" charset="0"/>
              </a:rPr>
              <a:t>Binding Energy</a:t>
            </a:r>
          </a:p>
        </p:txBody>
      </p:sp>
    </p:spTree>
    <p:extLst>
      <p:ext uri="{BB962C8B-B14F-4D97-AF65-F5344CB8AC3E}">
        <p14:creationId xmlns:p14="http://schemas.microsoft.com/office/powerpoint/2010/main" val="2445894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174D18-3254-4376-B9CB-A89E49956EA3}"/>
              </a:ext>
            </a:extLst>
          </p:cNvPr>
          <p:cNvSpPr>
            <a:spLocks noGrp="1"/>
          </p:cNvSpPr>
          <p:nvPr>
            <p:ph type="sldNum" sz="quarter" idx="12"/>
          </p:nvPr>
        </p:nvSpPr>
        <p:spPr/>
        <p:txBody>
          <a:bodyPr/>
          <a:lstStyle/>
          <a:p>
            <a:fld id="{C4A8EFBA-C9BC-40A8-B019-914AF4375C02}" type="slidenum">
              <a:rPr lang="en-US" smtClean="0"/>
              <a:pPr/>
              <a:t>25</a:t>
            </a:fld>
            <a:endParaRPr lang="en-US"/>
          </a:p>
        </p:txBody>
      </p:sp>
      <p:sp>
        <p:nvSpPr>
          <p:cNvPr id="6" name="TextBox 5">
            <a:extLst>
              <a:ext uri="{FF2B5EF4-FFF2-40B4-BE49-F238E27FC236}">
                <a16:creationId xmlns:a16="http://schemas.microsoft.com/office/drawing/2014/main" id="{A1BEF497-8770-4AE6-9E83-1B69B1971375}"/>
              </a:ext>
            </a:extLst>
          </p:cNvPr>
          <p:cNvSpPr txBox="1"/>
          <p:nvPr/>
        </p:nvSpPr>
        <p:spPr>
          <a:xfrm>
            <a:off x="476596" y="685800"/>
            <a:ext cx="8229600" cy="5847755"/>
          </a:xfrm>
          <a:prstGeom prst="rect">
            <a:avLst/>
          </a:prstGeom>
          <a:noFill/>
        </p:spPr>
        <p:txBody>
          <a:bodyPr wrap="square">
            <a:spAutoFit/>
          </a:bodyPr>
          <a:lstStyle/>
          <a:p>
            <a:pPr algn="just"/>
            <a:r>
              <a:rPr lang="en-US" sz="2200" dirty="0">
                <a:latin typeface="Calibri" panose="020F0502020204030204" pitchFamily="34" charset="0"/>
                <a:cs typeface="Calibri" panose="020F0502020204030204" pitchFamily="34" charset="0"/>
              </a:rPr>
              <a:t>The mass defect (</a:t>
            </a:r>
            <a:r>
              <a:rPr lang="en-US" sz="2200" i="1" dirty="0" err="1">
                <a:latin typeface="Calibri" panose="020F0502020204030204" pitchFamily="34" charset="0"/>
                <a:cs typeface="Calibri" panose="020F0502020204030204" pitchFamily="34" charset="0"/>
              </a:rPr>
              <a:t>m</a:t>
            </a:r>
            <a:r>
              <a:rPr lang="en-US" sz="2200" i="1" baseline="-25000" dirty="0" err="1">
                <a:latin typeface="Calibri" panose="020F0502020204030204" pitchFamily="34" charset="0"/>
                <a:cs typeface="Calibri" panose="020F0502020204030204" pitchFamily="34" charset="0"/>
              </a:rPr>
              <a:t>D</a:t>
            </a:r>
            <a:r>
              <a:rPr lang="en-US" sz="2200" dirty="0">
                <a:latin typeface="Calibri" panose="020F0502020204030204" pitchFamily="34" charset="0"/>
                <a:cs typeface="Calibri" panose="020F0502020204030204" pitchFamily="34" charset="0"/>
              </a:rPr>
              <a:t>) is the difference between the rest mass of a nucleus and the sum of the rest masses of its constituent nucleons. </a:t>
            </a:r>
            <a:r>
              <a:rPr lang="en-US" sz="2200" b="1" dirty="0">
                <a:latin typeface="Calibri" panose="020F0502020204030204" pitchFamily="34" charset="0"/>
                <a:cs typeface="Calibri" panose="020F0502020204030204" pitchFamily="34" charset="0"/>
              </a:rPr>
              <a:t>Example: </a:t>
            </a:r>
            <a:r>
              <a:rPr lang="en-US" sz="2200" dirty="0">
                <a:latin typeface="Calibri" panose="020F0502020204030204" pitchFamily="34" charset="0"/>
                <a:cs typeface="Calibri" panose="020F0502020204030204" pitchFamily="34" charset="0"/>
              </a:rPr>
              <a:t>Consider the carbon-12 atom (12.00000 u)</a:t>
            </a:r>
          </a:p>
          <a:p>
            <a:pPr algn="just"/>
            <a:r>
              <a:rPr lang="en-US" sz="2200" dirty="0">
                <a:latin typeface="Calibri" panose="020F0502020204030204" pitchFamily="34" charset="0"/>
                <a:cs typeface="Calibri" panose="020F0502020204030204" pitchFamily="34" charset="0"/>
              </a:rPr>
              <a:t>Nuclear mass = Mass of atom – Electron masses</a:t>
            </a:r>
          </a:p>
          <a:p>
            <a:pPr algn="just"/>
            <a:r>
              <a:rPr lang="en-US" sz="2200" dirty="0">
                <a:latin typeface="Calibri" panose="020F0502020204030204" pitchFamily="34" charset="0"/>
                <a:cs typeface="Calibri" panose="020F0502020204030204" pitchFamily="34" charset="0"/>
              </a:rPr>
              <a:t>	          = 12.00000 u – 6(0.00055 u) = 11.996706 u</a:t>
            </a:r>
          </a:p>
          <a:p>
            <a:pPr algn="just"/>
            <a:r>
              <a:rPr lang="en-US" sz="2200" dirty="0">
                <a:latin typeface="Calibri" panose="020F0502020204030204" pitchFamily="34" charset="0"/>
                <a:cs typeface="Calibri" panose="020F0502020204030204" pitchFamily="34" charset="0"/>
              </a:rPr>
              <a:t>The nucleus of the carbon-12 atom has this mass.</a:t>
            </a:r>
          </a:p>
          <a:p>
            <a:pPr algn="just"/>
            <a:r>
              <a:rPr lang="en-US" sz="2200" dirty="0">
                <a:latin typeface="Calibri" panose="020F0502020204030204" pitchFamily="34" charset="0"/>
                <a:cs typeface="Calibri" panose="020F0502020204030204" pitchFamily="34" charset="0"/>
              </a:rPr>
              <a:t>Mass of carbon-12 nucleus = 11.996706 u</a:t>
            </a:r>
          </a:p>
          <a:p>
            <a:pPr algn="just"/>
            <a:r>
              <a:rPr lang="en-US" sz="2200" dirty="0">
                <a:latin typeface="Calibri" panose="020F0502020204030204" pitchFamily="34" charset="0"/>
                <a:cs typeface="Calibri" panose="020F0502020204030204" pitchFamily="34" charset="0"/>
              </a:rPr>
              <a:t>Proton = 1.007276 u, Neutron = 1.008665 u</a:t>
            </a:r>
          </a:p>
          <a:p>
            <a:pPr algn="just"/>
            <a:r>
              <a:rPr lang="en-US" sz="2200" dirty="0">
                <a:latin typeface="Calibri" panose="020F0502020204030204" pitchFamily="34" charset="0"/>
                <a:cs typeface="Calibri" panose="020F0502020204030204" pitchFamily="34" charset="0"/>
              </a:rPr>
              <a:t>The nucleus contains 6 protons and 6 neutrons:</a:t>
            </a:r>
          </a:p>
          <a:p>
            <a:pPr algn="just"/>
            <a:r>
              <a:rPr lang="en-US" sz="2200" dirty="0">
                <a:latin typeface="Calibri" panose="020F0502020204030204" pitchFamily="34" charset="0"/>
                <a:cs typeface="Calibri" panose="020F0502020204030204" pitchFamily="34" charset="0"/>
              </a:rPr>
              <a:t>6 p = 6(1.007276 u) = 6.043656 u</a:t>
            </a:r>
          </a:p>
          <a:p>
            <a:pPr algn="just"/>
            <a:r>
              <a:rPr lang="en-US" sz="2200" dirty="0">
                <a:latin typeface="Calibri" panose="020F0502020204030204" pitchFamily="34" charset="0"/>
                <a:cs typeface="Calibri" panose="020F0502020204030204" pitchFamily="34" charset="0"/>
              </a:rPr>
              <a:t>6 n = 6(1.008665 u) = 6.051990 u</a:t>
            </a:r>
          </a:p>
          <a:p>
            <a:pPr algn="just"/>
            <a:r>
              <a:rPr lang="en-US" sz="2200" dirty="0">
                <a:latin typeface="Calibri" panose="020F0502020204030204" pitchFamily="34" charset="0"/>
                <a:cs typeface="Calibri" panose="020F0502020204030204" pitchFamily="34" charset="0"/>
              </a:rPr>
              <a:t>Total mass of parts: =12.095646 u</a:t>
            </a:r>
          </a:p>
          <a:p>
            <a:pPr algn="just"/>
            <a:r>
              <a:rPr lang="en-US" sz="2200" dirty="0">
                <a:latin typeface="Calibri" panose="020F0502020204030204" pitchFamily="34" charset="0"/>
                <a:cs typeface="Calibri" panose="020F0502020204030204" pitchFamily="34" charset="0"/>
              </a:rPr>
              <a:t>Mass defect </a:t>
            </a:r>
            <a:r>
              <a:rPr lang="en-US" sz="2200" i="1" dirty="0" err="1">
                <a:latin typeface="Calibri" panose="020F0502020204030204" pitchFamily="34" charset="0"/>
                <a:cs typeface="Calibri" panose="020F0502020204030204" pitchFamily="34" charset="0"/>
              </a:rPr>
              <a:t>m</a:t>
            </a:r>
            <a:r>
              <a:rPr lang="en-US" sz="2200" i="1" baseline="-25000" dirty="0" err="1">
                <a:latin typeface="Calibri" panose="020F0502020204030204" pitchFamily="34" charset="0"/>
                <a:cs typeface="Calibri" panose="020F0502020204030204" pitchFamily="34" charset="0"/>
              </a:rPr>
              <a:t>D</a:t>
            </a:r>
            <a:r>
              <a:rPr lang="en-US" sz="2200" dirty="0">
                <a:latin typeface="Calibri" panose="020F0502020204030204" pitchFamily="34" charset="0"/>
                <a:cs typeface="Calibri" panose="020F0502020204030204" pitchFamily="34" charset="0"/>
              </a:rPr>
              <a:t> = 12.095646 u – 11.996706 u = 0.098940 u</a:t>
            </a:r>
          </a:p>
          <a:p>
            <a:pPr algn="just"/>
            <a:r>
              <a:rPr lang="en-US" sz="2200" dirty="0">
                <a:latin typeface="Calibri" panose="020F0502020204030204" pitchFamily="34" charset="0"/>
                <a:cs typeface="Calibri" panose="020F0502020204030204" pitchFamily="34" charset="0"/>
              </a:rPr>
              <a:t>Binding Energy (BE) of a nucleus is the energy required to separate a nucleus into its constituent parts. </a:t>
            </a:r>
          </a:p>
          <a:p>
            <a:pPr algn="just"/>
            <a:r>
              <a:rPr lang="en-US" sz="2200" dirty="0">
                <a:latin typeface="Calibri" panose="020F0502020204030204" pitchFamily="34" charset="0"/>
                <a:cs typeface="Calibri" panose="020F0502020204030204" pitchFamily="34" charset="0"/>
              </a:rPr>
              <a:t>BE = </a:t>
            </a:r>
            <a:r>
              <a:rPr lang="en-US" sz="2200" i="1" dirty="0">
                <a:latin typeface="Calibri" panose="020F0502020204030204" pitchFamily="34" charset="0"/>
                <a:cs typeface="Calibri" panose="020F0502020204030204" pitchFamily="34" charset="0"/>
              </a:rPr>
              <a:t>m</a:t>
            </a:r>
            <a:r>
              <a:rPr lang="en-US" sz="2200" i="1" baseline="-25000" dirty="0">
                <a:latin typeface="Calibri" panose="020F0502020204030204" pitchFamily="34" charset="0"/>
                <a:cs typeface="Calibri" panose="020F0502020204030204" pitchFamily="34" charset="0"/>
              </a:rPr>
              <a:t>D</a:t>
            </a:r>
            <a:r>
              <a:rPr lang="en-US" sz="2200" dirty="0">
                <a:latin typeface="Calibri" panose="020F0502020204030204" pitchFamily="34" charset="0"/>
                <a:cs typeface="Calibri" panose="020F0502020204030204" pitchFamily="34" charset="0"/>
              </a:rPr>
              <a:t>c</a:t>
            </a:r>
            <a:r>
              <a:rPr lang="en-US" sz="2200" baseline="30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where c</a:t>
            </a:r>
            <a:r>
              <a:rPr lang="en-US" sz="2200" baseline="30000" dirty="0">
                <a:latin typeface="Calibri" panose="020F0502020204030204" pitchFamily="34" charset="0"/>
                <a:cs typeface="Calibri" panose="020F0502020204030204" pitchFamily="34" charset="0"/>
              </a:rPr>
              <a:t>2</a:t>
            </a:r>
            <a:r>
              <a:rPr lang="en-US" sz="2200" dirty="0">
                <a:latin typeface="Calibri" panose="020F0502020204030204" pitchFamily="34" charset="0"/>
                <a:cs typeface="Calibri" panose="020F0502020204030204" pitchFamily="34" charset="0"/>
              </a:rPr>
              <a:t> = 931.5 MeV/u.  </a:t>
            </a:r>
          </a:p>
          <a:p>
            <a:pPr algn="just"/>
            <a:r>
              <a:rPr lang="en-US" sz="2200" dirty="0">
                <a:latin typeface="Calibri" panose="020F0502020204030204" pitchFamily="34" charset="0"/>
                <a:cs typeface="Calibri" panose="020F0502020204030204" pitchFamily="34" charset="0"/>
              </a:rPr>
              <a:t>Binding energy for carbon-12 = (0.098940 u)(931.5 MeV/u) = 92.2 MeV</a:t>
            </a:r>
            <a:endParaRPr lang="en-US" dirty="0"/>
          </a:p>
        </p:txBody>
      </p:sp>
      <p:sp>
        <p:nvSpPr>
          <p:cNvPr id="7" name="Text Box 1">
            <a:extLst>
              <a:ext uri="{FF2B5EF4-FFF2-40B4-BE49-F238E27FC236}">
                <a16:creationId xmlns:a16="http://schemas.microsoft.com/office/drawing/2014/main" id="{ED61D3FC-C09E-4EE2-BC2D-FF968A1E28F3}"/>
              </a:ext>
            </a:extLst>
          </p:cNvPr>
          <p:cNvSpPr txBox="1">
            <a:spLocks noChangeArrowheads="1"/>
          </p:cNvSpPr>
          <p:nvPr/>
        </p:nvSpPr>
        <p:spPr bwMode="auto">
          <a:xfrm>
            <a:off x="457200" y="141623"/>
            <a:ext cx="82296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3600" b="1" dirty="0">
                <a:solidFill>
                  <a:srgbClr val="000000"/>
                </a:solidFill>
                <a:latin typeface="Book Antiqua" panose="02040602050305030304" pitchFamily="18" charset="0"/>
              </a:rPr>
              <a:t>Mass Defect</a:t>
            </a:r>
          </a:p>
        </p:txBody>
      </p:sp>
    </p:spTree>
    <p:extLst>
      <p:ext uri="{BB962C8B-B14F-4D97-AF65-F5344CB8AC3E}">
        <p14:creationId xmlns:p14="http://schemas.microsoft.com/office/powerpoint/2010/main" val="2210307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D178F5-B229-4359-A16F-2359E70BC5EF}"/>
              </a:ext>
            </a:extLst>
          </p:cNvPr>
          <p:cNvSpPr>
            <a:spLocks noGrp="1"/>
          </p:cNvSpPr>
          <p:nvPr>
            <p:ph type="sldNum" sz="quarter" idx="12"/>
          </p:nvPr>
        </p:nvSpPr>
        <p:spPr/>
        <p:txBody>
          <a:bodyPr/>
          <a:lstStyle/>
          <a:p>
            <a:fld id="{C4A8EFBA-C9BC-40A8-B019-914AF4375C02}" type="slidenum">
              <a:rPr lang="en-US" smtClean="0"/>
              <a:pPr/>
              <a:t>26</a:t>
            </a:fld>
            <a:endParaRPr lang="en-US"/>
          </a:p>
        </p:txBody>
      </p:sp>
      <p:sp>
        <p:nvSpPr>
          <p:cNvPr id="8" name="Text Box 1">
            <a:extLst>
              <a:ext uri="{FF2B5EF4-FFF2-40B4-BE49-F238E27FC236}">
                <a16:creationId xmlns:a16="http://schemas.microsoft.com/office/drawing/2014/main" id="{AD1930E0-BBF9-455C-8E60-AD4A24FED8CF}"/>
              </a:ext>
            </a:extLst>
          </p:cNvPr>
          <p:cNvSpPr txBox="1">
            <a:spLocks noChangeArrowheads="1"/>
          </p:cNvSpPr>
          <p:nvPr/>
        </p:nvSpPr>
        <p:spPr bwMode="auto">
          <a:xfrm>
            <a:off x="457200" y="141623"/>
            <a:ext cx="82296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3600" b="1" dirty="0">
                <a:solidFill>
                  <a:srgbClr val="000000"/>
                </a:solidFill>
                <a:latin typeface="Book Antiqua" panose="02040602050305030304" pitchFamily="18" charset="0"/>
              </a:rPr>
              <a:t>Binding Energy per Nucleon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C429DDC-F337-4712-BD83-70D036BD37DB}"/>
                  </a:ext>
                </a:extLst>
              </p:cNvPr>
              <p:cNvSpPr txBox="1"/>
              <p:nvPr/>
            </p:nvSpPr>
            <p:spPr>
              <a:xfrm>
                <a:off x="457200" y="932400"/>
                <a:ext cx="8382000" cy="4294894"/>
              </a:xfrm>
              <a:prstGeom prst="rect">
                <a:avLst/>
              </a:prstGeom>
              <a:noFill/>
            </p:spPr>
            <p:txBody>
              <a:bodyPr wrap="square">
                <a:spAutoFit/>
              </a:bodyPr>
              <a:lstStyle/>
              <a:p>
                <a:endParaRPr lang="en-US" sz="1000" b="0" i="0" u="none" strike="noStrike" baseline="0" dirty="0">
                  <a:solidFill>
                    <a:srgbClr val="000000"/>
                  </a:solidFill>
                  <a:latin typeface="Tahoma" panose="020B0604030504040204" pitchFamily="34" charset="0"/>
                </a:endParaRPr>
              </a:p>
              <a:p>
                <a:pPr algn="just"/>
                <a:r>
                  <a:rPr lang="en-US" sz="2200" dirty="0">
                    <a:latin typeface="Calibri" panose="020F0502020204030204" pitchFamily="34" charset="0"/>
                    <a:cs typeface="Calibri" panose="020F0502020204030204" pitchFamily="34" charset="0"/>
                  </a:rPr>
                  <a:t>An important way of comparing the nuclei of atoms is finding their binding energy per nucleon:</a:t>
                </a:r>
              </a:p>
              <a:p>
                <a:pPr marR="0" algn="ctr"/>
                <a:endParaRPr lang="en-US" sz="2200" b="0" i="0" u="none" strike="noStrike" baseline="0" dirty="0">
                  <a:solidFill>
                    <a:srgbClr val="000000"/>
                  </a:solidFill>
                  <a:latin typeface="Calibri" panose="020F0502020204030204" pitchFamily="34" charset="0"/>
                  <a:cs typeface="Calibri" panose="020F0502020204030204" pitchFamily="34" charset="0"/>
                </a:endParaRPr>
              </a:p>
              <a:p>
                <a:pPr marR="0" algn="just"/>
                <a:r>
                  <a:rPr lang="en-US" sz="2200" b="0" i="0" u="none" strike="noStrike" baseline="0" dirty="0">
                    <a:solidFill>
                      <a:srgbClr val="000000"/>
                    </a:solidFill>
                    <a:latin typeface="Calibri" panose="020F0502020204030204" pitchFamily="34" charset="0"/>
                    <a:cs typeface="Calibri" panose="020F0502020204030204" pitchFamily="34" charset="0"/>
                  </a:rPr>
                  <a:t>Binding energy per nucleon  </a:t>
                </a:r>
              </a:p>
              <a:p>
                <a:pPr marR="0" algn="just"/>
                <a14:m>
                  <m:oMathPara xmlns:m="http://schemas.openxmlformats.org/officeDocument/2006/math">
                    <m:oMathParaPr>
                      <m:jc m:val="centerGroup"/>
                    </m:oMathParaPr>
                    <m:oMath xmlns:m="http://schemas.openxmlformats.org/officeDocument/2006/math">
                      <m:f>
                        <m:fPr>
                          <m:ctrlPr>
                            <a:rPr lang="en-US" sz="2200" i="1" smtClean="0">
                              <a:solidFill>
                                <a:srgbClr val="000000"/>
                              </a:solidFill>
                              <a:latin typeface="Cambria Math" panose="02040503050406030204" pitchFamily="18" charset="0"/>
                            </a:rPr>
                          </m:ctrlPr>
                        </m:fPr>
                        <m:num>
                          <m:r>
                            <a:rPr lang="en-US" sz="2200" i="1">
                              <a:solidFill>
                                <a:srgbClr val="000000"/>
                              </a:solidFill>
                              <a:latin typeface="Cambria Math" panose="02040503050406030204" pitchFamily="18" charset="0"/>
                            </a:rPr>
                            <m:t>𝐵𝐸</m:t>
                          </m:r>
                        </m:num>
                        <m:den>
                          <m:r>
                            <a:rPr lang="en-US" sz="2200" i="1">
                              <a:solidFill>
                                <a:srgbClr val="000000"/>
                              </a:solidFill>
                              <a:latin typeface="Cambria Math" panose="02040503050406030204" pitchFamily="18" charset="0"/>
                            </a:rPr>
                            <m:t>𝐴</m:t>
                          </m:r>
                        </m:den>
                      </m:f>
                      <m:r>
                        <a:rPr lang="en-US" sz="2200" i="1">
                          <a:solidFill>
                            <a:srgbClr val="000000"/>
                          </a:solidFill>
                          <a:latin typeface="Cambria Math" panose="02040503050406030204" pitchFamily="18" charset="0"/>
                        </a:rPr>
                        <m:t>=</m:t>
                      </m:r>
                      <m:d>
                        <m:dPr>
                          <m:ctrlPr>
                            <a:rPr lang="en-US" sz="2200" i="1">
                              <a:solidFill>
                                <a:srgbClr val="000000"/>
                              </a:solidFill>
                              <a:latin typeface="Cambria Math" panose="02040503050406030204" pitchFamily="18" charset="0"/>
                            </a:rPr>
                          </m:ctrlPr>
                        </m:dPr>
                        <m:e>
                          <m:f>
                            <m:fPr>
                              <m:ctrlPr>
                                <a:rPr lang="en-US" sz="2200" i="1">
                                  <a:solidFill>
                                    <a:srgbClr val="000000"/>
                                  </a:solidFill>
                                  <a:latin typeface="Cambria Math" panose="02040503050406030204" pitchFamily="18" charset="0"/>
                                </a:rPr>
                              </m:ctrlPr>
                            </m:fPr>
                            <m:num>
                              <m:r>
                                <a:rPr lang="en-US" sz="2200" i="1">
                                  <a:solidFill>
                                    <a:srgbClr val="000000"/>
                                  </a:solidFill>
                                  <a:latin typeface="Cambria Math" panose="02040503050406030204" pitchFamily="18" charset="0"/>
                                </a:rPr>
                                <m:t>𝑀𝑒𝑉</m:t>
                              </m:r>
                            </m:num>
                            <m:den>
                              <m:r>
                                <a:rPr lang="en-US" sz="2200" b="0" i="1" smtClean="0">
                                  <a:solidFill>
                                    <a:srgbClr val="000000"/>
                                  </a:solidFill>
                                  <a:latin typeface="Cambria Math" panose="02040503050406030204" pitchFamily="18" charset="0"/>
                                </a:rPr>
                                <m:t>𝑁𝑢𝑐𝑙𝑒𝑜𝑛</m:t>
                              </m:r>
                            </m:den>
                          </m:f>
                        </m:e>
                      </m:d>
                    </m:oMath>
                  </m:oMathPara>
                </a14:m>
                <a:endParaRPr lang="en-US" sz="2200" dirty="0">
                  <a:solidFill>
                    <a:srgbClr val="000000"/>
                  </a:solidFill>
                  <a:latin typeface="Calibri" panose="020F0502020204030204" pitchFamily="34" charset="0"/>
                  <a:cs typeface="Calibri" panose="020F0502020204030204" pitchFamily="34" charset="0"/>
                </a:endParaRPr>
              </a:p>
              <a:p>
                <a:pPr marR="0" algn="ctr"/>
                <a:endParaRPr lang="en-US" sz="2200" b="0" i="0" u="none" strike="noStrike" baseline="0" dirty="0">
                  <a:solidFill>
                    <a:srgbClr val="000000"/>
                  </a:solidFill>
                  <a:latin typeface="Calibri" panose="020F0502020204030204" pitchFamily="34" charset="0"/>
                  <a:cs typeface="Calibri" panose="020F0502020204030204" pitchFamily="34" charset="0"/>
                </a:endParaRPr>
              </a:p>
              <a:p>
                <a:pPr marR="0" algn="just"/>
                <a:r>
                  <a:rPr lang="en-US" sz="2200" dirty="0">
                    <a:latin typeface="Calibri" panose="020F0502020204030204" pitchFamily="34" charset="0"/>
                    <a:cs typeface="Calibri" panose="020F0502020204030204" pitchFamily="34" charset="0"/>
                  </a:rPr>
                  <a:t>For C-12  the mass number A = 12 and</a:t>
                </a:r>
              </a:p>
              <a:p>
                <a:pPr marR="0" algn="just"/>
                <a:endParaRPr lang="en-US" sz="2200" dirty="0">
                  <a:latin typeface="Calibri" panose="020F0502020204030204" pitchFamily="34" charset="0"/>
                  <a:cs typeface="Calibri" panose="020F0502020204030204" pitchFamily="34" charset="0"/>
                </a:endParaRPr>
              </a:p>
              <a:p>
                <a:pPr marR="0" algn="just"/>
                <a14:m>
                  <m:oMathPara xmlns:m="http://schemas.openxmlformats.org/officeDocument/2006/math">
                    <m:oMathParaPr>
                      <m:jc m:val="centerGroup"/>
                    </m:oMathParaPr>
                    <m:oMath xmlns:m="http://schemas.openxmlformats.org/officeDocument/2006/math">
                      <m:f>
                        <m:fPr>
                          <m:ctrlPr>
                            <a:rPr lang="en-US" sz="2200" i="1">
                              <a:solidFill>
                                <a:srgbClr val="000000"/>
                              </a:solidFill>
                              <a:latin typeface="Cambria Math" panose="02040503050406030204" pitchFamily="18" charset="0"/>
                            </a:rPr>
                          </m:ctrlPr>
                        </m:fPr>
                        <m:num>
                          <m:r>
                            <a:rPr lang="en-US" sz="2200" i="1">
                              <a:solidFill>
                                <a:srgbClr val="000000"/>
                              </a:solidFill>
                              <a:latin typeface="Cambria Math" panose="02040503050406030204" pitchFamily="18" charset="0"/>
                            </a:rPr>
                            <m:t>𝐵𝐸</m:t>
                          </m:r>
                        </m:num>
                        <m:den>
                          <m:r>
                            <a:rPr lang="en-US" sz="2200" i="1">
                              <a:solidFill>
                                <a:srgbClr val="000000"/>
                              </a:solidFill>
                              <a:latin typeface="Cambria Math" panose="02040503050406030204" pitchFamily="18" charset="0"/>
                            </a:rPr>
                            <m:t>𝐴</m:t>
                          </m:r>
                        </m:den>
                      </m:f>
                      <m:r>
                        <a:rPr lang="en-US" sz="2200" i="1">
                          <a:solidFill>
                            <a:srgbClr val="000000"/>
                          </a:solidFill>
                          <a:latin typeface="Cambria Math" panose="02040503050406030204" pitchFamily="18" charset="0"/>
                        </a:rPr>
                        <m:t>=</m:t>
                      </m:r>
                      <m:d>
                        <m:dPr>
                          <m:ctrlPr>
                            <a:rPr lang="en-US" sz="2200" i="1">
                              <a:solidFill>
                                <a:srgbClr val="000000"/>
                              </a:solidFill>
                              <a:latin typeface="Cambria Math" panose="02040503050406030204" pitchFamily="18" charset="0"/>
                            </a:rPr>
                          </m:ctrlPr>
                        </m:dPr>
                        <m:e>
                          <m:f>
                            <m:fPr>
                              <m:ctrlPr>
                                <a:rPr lang="en-US" sz="2200" i="1">
                                  <a:solidFill>
                                    <a:srgbClr val="000000"/>
                                  </a:solidFill>
                                  <a:latin typeface="Cambria Math" panose="02040503050406030204" pitchFamily="18" charset="0"/>
                                </a:rPr>
                              </m:ctrlPr>
                            </m:fPr>
                            <m:num>
                              <m:r>
                                <a:rPr lang="en-US" sz="2200" i="1">
                                  <a:solidFill>
                                    <a:srgbClr val="000000"/>
                                  </a:solidFill>
                                  <a:latin typeface="Cambria Math" panose="02040503050406030204" pitchFamily="18" charset="0"/>
                                </a:rPr>
                                <m:t>92.2 </m:t>
                              </m:r>
                              <m:r>
                                <a:rPr lang="en-US" sz="2200" i="1">
                                  <a:solidFill>
                                    <a:srgbClr val="000000"/>
                                  </a:solidFill>
                                  <a:latin typeface="Cambria Math" panose="02040503050406030204" pitchFamily="18" charset="0"/>
                                </a:rPr>
                                <m:t>𝑀𝑒𝑉</m:t>
                              </m:r>
                            </m:num>
                            <m:den>
                              <m:r>
                                <a:rPr lang="en-US" sz="2200" i="1">
                                  <a:solidFill>
                                    <a:srgbClr val="000000"/>
                                  </a:solidFill>
                                  <a:latin typeface="Cambria Math" panose="02040503050406030204" pitchFamily="18" charset="0"/>
                                </a:rPr>
                                <m:t>12</m:t>
                              </m:r>
                            </m:den>
                          </m:f>
                        </m:e>
                      </m:d>
                      <m:r>
                        <a:rPr lang="en-US" sz="2200" i="1">
                          <a:solidFill>
                            <a:srgbClr val="000000"/>
                          </a:solidFill>
                          <a:latin typeface="Cambria Math" panose="02040503050406030204" pitchFamily="18" charset="0"/>
                        </a:rPr>
                        <m:t>=7.</m:t>
                      </m:r>
                      <m:r>
                        <a:rPr lang="en-US" sz="2200" b="0" i="1" smtClean="0">
                          <a:solidFill>
                            <a:srgbClr val="000000"/>
                          </a:solidFill>
                          <a:latin typeface="Cambria Math" panose="02040503050406030204" pitchFamily="18" charset="0"/>
                        </a:rPr>
                        <m:t>6</m:t>
                      </m:r>
                      <m:r>
                        <a:rPr lang="en-US" sz="2200" i="1">
                          <a:solidFill>
                            <a:srgbClr val="000000"/>
                          </a:solidFill>
                          <a:latin typeface="Cambria Math" panose="02040503050406030204" pitchFamily="18" charset="0"/>
                        </a:rPr>
                        <m:t>8</m:t>
                      </m:r>
                      <m:f>
                        <m:fPr>
                          <m:ctrlPr>
                            <a:rPr lang="en-US" sz="2200" i="1">
                              <a:solidFill>
                                <a:srgbClr val="000000"/>
                              </a:solidFill>
                              <a:latin typeface="Cambria Math" panose="02040503050406030204" pitchFamily="18" charset="0"/>
                            </a:rPr>
                          </m:ctrlPr>
                        </m:fPr>
                        <m:num>
                          <m:r>
                            <a:rPr lang="en-US" sz="2200" i="1">
                              <a:solidFill>
                                <a:srgbClr val="000000"/>
                              </a:solidFill>
                              <a:latin typeface="Cambria Math" panose="02040503050406030204" pitchFamily="18" charset="0"/>
                            </a:rPr>
                            <m:t>𝑀𝑒𝑉</m:t>
                          </m:r>
                        </m:num>
                        <m:den>
                          <m:r>
                            <a:rPr lang="en-US" sz="2200" b="0" i="1" smtClean="0">
                              <a:solidFill>
                                <a:srgbClr val="000000"/>
                              </a:solidFill>
                              <a:latin typeface="Cambria Math" panose="02040503050406030204" pitchFamily="18" charset="0"/>
                            </a:rPr>
                            <m:t>𝑁</m:t>
                          </m:r>
                          <m:r>
                            <a:rPr lang="en-US" sz="2200" i="1" smtClean="0">
                              <a:solidFill>
                                <a:srgbClr val="000000"/>
                              </a:solidFill>
                              <a:latin typeface="Cambria Math" panose="02040503050406030204" pitchFamily="18" charset="0"/>
                            </a:rPr>
                            <m:t>𝑢𝑐𝑙𝑒𝑜𝑛</m:t>
                          </m:r>
                        </m:den>
                      </m:f>
                    </m:oMath>
                  </m:oMathPara>
                </a14:m>
                <a:endParaRPr lang="en-US" sz="2200" i="1" dirty="0">
                  <a:solidFill>
                    <a:srgbClr val="000000"/>
                  </a:solidFill>
                  <a:latin typeface="Cambria Math" panose="02040503050406030204" pitchFamily="18" charset="0"/>
                </a:endParaRPr>
              </a:p>
              <a:p>
                <a:pPr marR="0" algn="just"/>
                <a:endParaRPr lang="en-US" dirty="0"/>
              </a:p>
            </p:txBody>
          </p:sp>
        </mc:Choice>
        <mc:Fallback xmlns="">
          <p:sp>
            <p:nvSpPr>
              <p:cNvPr id="12" name="TextBox 11">
                <a:extLst>
                  <a:ext uri="{FF2B5EF4-FFF2-40B4-BE49-F238E27FC236}">
                    <a16:creationId xmlns:a16="http://schemas.microsoft.com/office/drawing/2014/main" id="{3C429DDC-F337-4712-BD83-70D036BD37DB}"/>
                  </a:ext>
                </a:extLst>
              </p:cNvPr>
              <p:cNvSpPr txBox="1">
                <a:spLocks noRot="1" noChangeAspect="1" noMove="1" noResize="1" noEditPoints="1" noAdjustHandles="1" noChangeArrowheads="1" noChangeShapeType="1" noTextEdit="1"/>
              </p:cNvSpPr>
              <p:nvPr/>
            </p:nvSpPr>
            <p:spPr>
              <a:xfrm>
                <a:off x="457200" y="932400"/>
                <a:ext cx="8382000" cy="4294894"/>
              </a:xfrm>
              <a:prstGeom prst="rect">
                <a:avLst/>
              </a:prstGeom>
              <a:blipFill>
                <a:blip r:embed="rId2"/>
                <a:stretch>
                  <a:fillRect l="-945" r="-945"/>
                </a:stretch>
              </a:blipFill>
            </p:spPr>
            <p:txBody>
              <a:bodyPr/>
              <a:lstStyle/>
              <a:p>
                <a:r>
                  <a:rPr lang="en-US">
                    <a:noFill/>
                  </a:rPr>
                  <a:t> </a:t>
                </a:r>
              </a:p>
            </p:txBody>
          </p:sp>
        </mc:Fallback>
      </mc:AlternateContent>
    </p:spTree>
    <p:extLst>
      <p:ext uri="{BB962C8B-B14F-4D97-AF65-F5344CB8AC3E}">
        <p14:creationId xmlns:p14="http://schemas.microsoft.com/office/powerpoint/2010/main" val="1571046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2C8FCB-81F1-4053-90EA-7F5742593D5F}"/>
              </a:ext>
            </a:extLst>
          </p:cNvPr>
          <p:cNvSpPr>
            <a:spLocks noGrp="1"/>
          </p:cNvSpPr>
          <p:nvPr>
            <p:ph type="sldNum" sz="quarter" idx="12"/>
          </p:nvPr>
        </p:nvSpPr>
        <p:spPr/>
        <p:txBody>
          <a:bodyPr/>
          <a:lstStyle/>
          <a:p>
            <a:fld id="{C4A8EFBA-C9BC-40A8-B019-914AF4375C02}" type="slidenum">
              <a:rPr lang="en-US" smtClean="0"/>
              <a:pPr/>
              <a:t>27</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A969305-9371-4E49-A3A7-556A806A978A}"/>
                  </a:ext>
                </a:extLst>
              </p:cNvPr>
              <p:cNvSpPr txBox="1"/>
              <p:nvPr/>
            </p:nvSpPr>
            <p:spPr>
              <a:xfrm>
                <a:off x="228600" y="948933"/>
                <a:ext cx="8686800" cy="5772542"/>
              </a:xfrm>
              <a:prstGeom prst="rect">
                <a:avLst/>
              </a:prstGeom>
              <a:noFill/>
            </p:spPr>
            <p:txBody>
              <a:bodyPr wrap="square">
                <a:spAutoFit/>
              </a:bodyPr>
              <a:lstStyle/>
              <a:p>
                <a:pPr marR="0" algn="just"/>
                <a:r>
                  <a:rPr lang="en-US" sz="2400" b="0" i="0" u="none" strike="noStrike" baseline="0" dirty="0">
                    <a:solidFill>
                      <a:srgbClr val="000000"/>
                    </a:solidFill>
                    <a:latin typeface="Calibri" panose="020F0502020204030204" pitchFamily="34" charset="0"/>
                    <a:cs typeface="Calibri" panose="020F0502020204030204" pitchFamily="34" charset="0"/>
                  </a:rPr>
                  <a:t>Example: Find the mass defect, binding energy and binding energy per nucleon for </a:t>
                </a:r>
                <a14:m>
                  <m:oMath xmlns:m="http://schemas.openxmlformats.org/officeDocument/2006/math">
                    <m:sPre>
                      <m:sPrePr>
                        <m:ctrlPr>
                          <a:rPr lang="en-US" sz="2400" b="0" i="1" u="none" strike="noStrike" baseline="0" smtClean="0">
                            <a:solidFill>
                              <a:srgbClr val="000000"/>
                            </a:solidFill>
                            <a:latin typeface="Cambria Math" panose="02040503050406030204" pitchFamily="18" charset="0"/>
                            <a:cs typeface="Calibri" panose="020F0502020204030204" pitchFamily="34" charset="0"/>
                          </a:rPr>
                        </m:ctrlPr>
                      </m:sPrePr>
                      <m:sub>
                        <m:r>
                          <a:rPr lang="en-US" sz="2400" b="0" i="1" u="none" strike="noStrike" baseline="0" smtClean="0">
                            <a:solidFill>
                              <a:srgbClr val="000000"/>
                            </a:solidFill>
                            <a:latin typeface="Cambria Math" panose="02040503050406030204" pitchFamily="18" charset="0"/>
                            <a:cs typeface="Calibri" panose="020F0502020204030204" pitchFamily="34" charset="0"/>
                          </a:rPr>
                          <m:t>2</m:t>
                        </m:r>
                      </m:sub>
                      <m:sup>
                        <m:r>
                          <a:rPr lang="en-US" sz="2400" b="0" i="1" smtClean="0">
                            <a:latin typeface="Cambria Math" panose="02040503050406030204" pitchFamily="18" charset="0"/>
                          </a:rPr>
                          <m:t>4</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𝐻𝑒</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 </m:t>
                        </m:r>
                      </m:e>
                    </m:sPre>
                  </m:oMath>
                </a14:m>
                <a:r>
                  <a:rPr lang="en-US" sz="2400" dirty="0">
                    <a:solidFill>
                      <a:srgbClr val="000000"/>
                    </a:solidFill>
                    <a:latin typeface="Calibri" panose="020F0502020204030204" pitchFamily="34" charset="0"/>
                    <a:cs typeface="Calibri" panose="020F0502020204030204" pitchFamily="34" charset="0"/>
                  </a:rPr>
                  <a:t>nucleus </a:t>
                </a:r>
                <a:r>
                  <a:rPr lang="en-US" sz="2400" b="0" i="0" u="none" strike="noStrike" baseline="0" dirty="0">
                    <a:solidFill>
                      <a:srgbClr val="000000"/>
                    </a:solidFill>
                    <a:latin typeface="Calibri" panose="020F0502020204030204" pitchFamily="34" charset="0"/>
                    <a:cs typeface="Calibri" panose="020F0502020204030204" pitchFamily="34" charset="0"/>
                  </a:rPr>
                  <a:t>of Helium-4 </a:t>
                </a:r>
                <a:r>
                  <a:rPr lang="en-US" sz="2400" b="0" i="0" u="none" strike="noStrike" baseline="0" dirty="0">
                    <a:latin typeface="Calibri" panose="020F0502020204030204" pitchFamily="34" charset="0"/>
                    <a:cs typeface="Calibri" panose="020F0502020204030204" pitchFamily="34" charset="0"/>
                  </a:rPr>
                  <a:t>(M = 4.002603 u).</a:t>
                </a:r>
              </a:p>
              <a:p>
                <a:pPr marR="0" algn="just"/>
                <a:endParaRPr lang="en-US" sz="2400" b="0" i="0" u="none" strike="noStrike" baseline="0" dirty="0">
                  <a:latin typeface="Calibri" panose="020F0502020204030204" pitchFamily="34" charset="0"/>
                  <a:cs typeface="Calibri" panose="020F0502020204030204" pitchFamily="34" charset="0"/>
                </a:endParaRPr>
              </a:p>
              <a:p>
                <a:pPr marR="0" algn="just"/>
                <a:r>
                  <a:rPr lang="pl-PL" sz="2400" i="1" dirty="0">
                    <a:solidFill>
                      <a:srgbClr val="000000"/>
                    </a:solidFill>
                    <a:latin typeface="Calibri" panose="020F0502020204030204" pitchFamily="34" charset="0"/>
                    <a:cs typeface="Calibri" panose="020F0502020204030204" pitchFamily="34" charset="0"/>
                    <a:sym typeface="Symbol" panose="05050102010706020507" pitchFamily="18" charset="2"/>
                  </a:rPr>
                  <a:t>Zm</a:t>
                </a:r>
                <a:r>
                  <a:rPr lang="pl-PL" sz="2400" i="1" baseline="-25000" dirty="0">
                    <a:solidFill>
                      <a:srgbClr val="000000"/>
                    </a:solidFill>
                    <a:latin typeface="Calibri" panose="020F0502020204030204" pitchFamily="34" charset="0"/>
                    <a:cs typeface="Calibri" panose="020F0502020204030204" pitchFamily="34" charset="0"/>
                    <a:sym typeface="Symbol" panose="05050102010706020507" pitchFamily="18" charset="2"/>
                  </a:rPr>
                  <a:t>H</a:t>
                </a:r>
                <a:r>
                  <a:rPr lang="pl-PL" sz="2400" i="1" dirty="0">
                    <a:solidFill>
                      <a:srgbClr val="000000"/>
                    </a:solidFill>
                    <a:latin typeface="Calibri" panose="020F0502020204030204" pitchFamily="34" charset="0"/>
                    <a:cs typeface="Calibri" panose="020F0502020204030204" pitchFamily="34" charset="0"/>
                    <a:sym typeface="Symbol" panose="05050102010706020507" pitchFamily="18" charset="2"/>
                  </a:rPr>
                  <a:t> = (2)(1.007825 u) = 2.015650 u</a:t>
                </a:r>
              </a:p>
              <a:p>
                <a:pPr marR="0" algn="just"/>
                <a:r>
                  <a:rPr lang="pl-PL" sz="2400" i="1" dirty="0">
                    <a:solidFill>
                      <a:srgbClr val="000000"/>
                    </a:solidFill>
                    <a:latin typeface="Calibri" panose="020F0502020204030204" pitchFamily="34" charset="0"/>
                    <a:cs typeface="Calibri" panose="020F0502020204030204" pitchFamily="34" charset="0"/>
                    <a:sym typeface="Symbol" panose="05050102010706020507" pitchFamily="18" charset="2"/>
                  </a:rPr>
                  <a:t>Nm</a:t>
                </a:r>
                <a:r>
                  <a:rPr lang="pl-PL" sz="2400" i="1" baseline="-25000" dirty="0">
                    <a:solidFill>
                      <a:srgbClr val="000000"/>
                    </a:solidFill>
                    <a:latin typeface="Calibri" panose="020F0502020204030204" pitchFamily="34" charset="0"/>
                    <a:cs typeface="Calibri" panose="020F0502020204030204" pitchFamily="34" charset="0"/>
                    <a:sym typeface="Symbol" panose="05050102010706020507" pitchFamily="18" charset="2"/>
                  </a:rPr>
                  <a:t>n </a:t>
                </a:r>
                <a:r>
                  <a:rPr lang="pl-PL" sz="2400" i="1" dirty="0">
                    <a:solidFill>
                      <a:srgbClr val="000000"/>
                    </a:solidFill>
                    <a:latin typeface="Calibri" panose="020F0502020204030204" pitchFamily="34" charset="0"/>
                    <a:cs typeface="Calibri" panose="020F0502020204030204" pitchFamily="34" charset="0"/>
                    <a:sym typeface="Symbol" panose="05050102010706020507" pitchFamily="18" charset="2"/>
                  </a:rPr>
                  <a:t>= (2)(1.008665 u) = 2.017330 u</a:t>
                </a:r>
              </a:p>
              <a:p>
                <a:pPr marR="0" algn="just"/>
                <a:r>
                  <a:rPr lang="pl-PL" sz="2400" i="1" dirty="0">
                    <a:solidFill>
                      <a:srgbClr val="000000"/>
                    </a:solidFill>
                    <a:latin typeface="Calibri" panose="020F0502020204030204" pitchFamily="34" charset="0"/>
                    <a:cs typeface="Calibri" panose="020F0502020204030204" pitchFamily="34" charset="0"/>
                    <a:sym typeface="Symbol" panose="05050102010706020507" pitchFamily="18" charset="2"/>
                  </a:rPr>
                  <a:t>M = 4.002603 u (From nuclide tables)</a:t>
                </a:r>
              </a:p>
              <a:p>
                <a:pPr algn="just"/>
                <a:r>
                  <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rPr>
                  <a:t>Mass defect m = </a:t>
                </a:r>
                <a:r>
                  <a:rPr lang="en-US" sz="2400" i="1" dirty="0" err="1">
                    <a:solidFill>
                      <a:srgbClr val="000000"/>
                    </a:solidFill>
                    <a:latin typeface="Calibri" panose="020F0502020204030204" pitchFamily="34" charset="0"/>
                    <a:cs typeface="Calibri" panose="020F0502020204030204" pitchFamily="34" charset="0"/>
                    <a:sym typeface="Symbol" panose="05050102010706020507" pitchFamily="18" charset="2"/>
                  </a:rPr>
                  <a:t>Zm</a:t>
                </a:r>
                <a:r>
                  <a:rPr lang="en-US" sz="2400" i="1" baseline="-25000" dirty="0" err="1">
                    <a:solidFill>
                      <a:srgbClr val="000000"/>
                    </a:solidFill>
                    <a:latin typeface="Calibri" panose="020F0502020204030204" pitchFamily="34" charset="0"/>
                    <a:cs typeface="Calibri" panose="020F0502020204030204" pitchFamily="34" charset="0"/>
                    <a:sym typeface="Symbol" panose="05050102010706020507" pitchFamily="18" charset="2"/>
                  </a:rPr>
                  <a:t>p</a:t>
                </a:r>
                <a:r>
                  <a:rPr lang="en-US" sz="2400" dirty="0">
                    <a:solidFill>
                      <a:srgbClr val="000000"/>
                    </a:solidFill>
                    <a:latin typeface="Calibri" panose="020F0502020204030204" pitchFamily="34" charset="0"/>
                    <a:cs typeface="Calibri" panose="020F0502020204030204" pitchFamily="34" charset="0"/>
                    <a:sym typeface="Symbol" panose="05050102010706020507" pitchFamily="18" charset="2"/>
                  </a:rPr>
                  <a:t> + </a:t>
                </a:r>
                <a:r>
                  <a:rPr lang="en-US" sz="2400" i="1" dirty="0" err="1">
                    <a:solidFill>
                      <a:srgbClr val="000000"/>
                    </a:solidFill>
                    <a:latin typeface="Calibri" panose="020F0502020204030204" pitchFamily="34" charset="0"/>
                    <a:cs typeface="Calibri" panose="020F0502020204030204" pitchFamily="34" charset="0"/>
                    <a:sym typeface="Symbol" panose="05050102010706020507" pitchFamily="18" charset="2"/>
                  </a:rPr>
                  <a:t>Nm</a:t>
                </a:r>
                <a:r>
                  <a:rPr lang="en-US" sz="2400" i="1" baseline="-25000" dirty="0" err="1">
                    <a:solidFill>
                      <a:srgbClr val="000000"/>
                    </a:solidFill>
                    <a:latin typeface="Calibri" panose="020F0502020204030204" pitchFamily="34" charset="0"/>
                    <a:cs typeface="Calibri" panose="020F0502020204030204" pitchFamily="34" charset="0"/>
                    <a:sym typeface="Symbol" panose="05050102010706020507" pitchFamily="18" charset="2"/>
                  </a:rPr>
                  <a:t>n</a:t>
                </a:r>
                <a:r>
                  <a:rPr lang="en-US" sz="2400" dirty="0">
                    <a:solidFill>
                      <a:srgbClr val="000000"/>
                    </a:solidFill>
                    <a:latin typeface="Calibri" panose="020F0502020204030204" pitchFamily="34" charset="0"/>
                    <a:cs typeface="Calibri" panose="020F0502020204030204" pitchFamily="34" charset="0"/>
                    <a:sym typeface="Symbol" panose="05050102010706020507" pitchFamily="18" charset="2"/>
                  </a:rPr>
                  <a:t> − </a:t>
                </a:r>
                <a:r>
                  <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rPr>
                  <a:t>M(A,Z) </a:t>
                </a:r>
              </a:p>
              <a:p>
                <a:pPr algn="just"/>
                <a:r>
                  <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rPr>
                  <a:t>		   = </a:t>
                </a:r>
                <a:r>
                  <a:rPr lang="pl-PL" sz="2400" i="1" dirty="0">
                    <a:solidFill>
                      <a:srgbClr val="000000"/>
                    </a:solidFill>
                    <a:latin typeface="Calibri" panose="020F0502020204030204" pitchFamily="34" charset="0"/>
                    <a:cs typeface="Calibri" panose="020F0502020204030204" pitchFamily="34" charset="0"/>
                    <a:sym typeface="Symbol" panose="05050102010706020507" pitchFamily="18" charset="2"/>
                  </a:rPr>
                  <a:t>(2.015650 u + 2.017330 u) - 4.002603 u</a:t>
                </a:r>
                <a:endPar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endParaRPr>
              </a:p>
              <a:p>
                <a:pPr algn="just"/>
                <a:r>
                  <a:rPr lang="en-US" sz="2400" b="0" i="0" u="none" strike="noStrike" baseline="0" dirty="0">
                    <a:solidFill>
                      <a:srgbClr val="000000"/>
                    </a:solidFill>
                    <a:latin typeface="Calibri" panose="020F0502020204030204" pitchFamily="34" charset="0"/>
                    <a:cs typeface="Calibri" panose="020F0502020204030204" pitchFamily="34" charset="0"/>
                  </a:rPr>
                  <a:t>		   </a:t>
                </a:r>
                <a:r>
                  <a:rPr lang="en-US" sz="2400" b="0" i="1" u="none" strike="noStrike" baseline="0" dirty="0">
                    <a:solidFill>
                      <a:srgbClr val="000000"/>
                    </a:solidFill>
                    <a:latin typeface="Calibri" panose="020F0502020204030204" pitchFamily="34" charset="0"/>
                    <a:cs typeface="Calibri" panose="020F0502020204030204" pitchFamily="34" charset="0"/>
                  </a:rPr>
                  <a:t>= 0.030377 u</a:t>
                </a:r>
              </a:p>
              <a:p>
                <a:pPr algn="just"/>
                <a:r>
                  <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rPr>
                  <a:t>BE = m</a:t>
                </a:r>
                <a:r>
                  <a:rPr lang="en-US" sz="2400" i="1" baseline="-25000" dirty="0">
                    <a:solidFill>
                      <a:srgbClr val="000000"/>
                    </a:solidFill>
                    <a:latin typeface="Calibri" panose="020F0502020204030204" pitchFamily="34" charset="0"/>
                    <a:cs typeface="Calibri" panose="020F0502020204030204" pitchFamily="34" charset="0"/>
                    <a:sym typeface="Symbol" panose="05050102010706020507" pitchFamily="18" charset="2"/>
                  </a:rPr>
                  <a:t>D</a:t>
                </a:r>
                <a:r>
                  <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rPr>
                  <a:t>c</a:t>
                </a:r>
                <a:r>
                  <a:rPr lang="en-US" sz="2400" i="1" baseline="30000" dirty="0">
                    <a:solidFill>
                      <a:srgbClr val="000000"/>
                    </a:solidFill>
                    <a:latin typeface="Calibri" panose="020F0502020204030204" pitchFamily="34" charset="0"/>
                    <a:cs typeface="Calibri" panose="020F0502020204030204" pitchFamily="34" charset="0"/>
                    <a:sym typeface="Symbol" panose="05050102010706020507" pitchFamily="18" charset="2"/>
                  </a:rPr>
                  <a:t>2 </a:t>
                </a:r>
                <a:r>
                  <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rPr>
                  <a:t>, where  c</a:t>
                </a:r>
                <a:r>
                  <a:rPr lang="en-US" sz="2400" i="1" baseline="30000" dirty="0">
                    <a:solidFill>
                      <a:srgbClr val="000000"/>
                    </a:solidFill>
                    <a:latin typeface="Calibri" panose="020F0502020204030204" pitchFamily="34" charset="0"/>
                    <a:cs typeface="Calibri" panose="020F0502020204030204" pitchFamily="34" charset="0"/>
                    <a:sym typeface="Symbol" panose="05050102010706020507" pitchFamily="18" charset="2"/>
                  </a:rPr>
                  <a:t>2</a:t>
                </a:r>
                <a:r>
                  <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rPr>
                  <a:t> = 931.5 MeV/u</a:t>
                </a:r>
              </a:p>
              <a:p>
                <a:pPr algn="just"/>
                <a:r>
                  <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rPr>
                  <a:t>BE = </a:t>
                </a:r>
                <a:r>
                  <a:rPr lang="pl-PL" sz="2400" i="1" dirty="0">
                    <a:solidFill>
                      <a:srgbClr val="000000"/>
                    </a:solidFill>
                    <a:latin typeface="Calibri" panose="020F0502020204030204" pitchFamily="34" charset="0"/>
                    <a:cs typeface="Calibri" panose="020F0502020204030204" pitchFamily="34" charset="0"/>
                    <a:sym typeface="Symbol" panose="05050102010706020507" pitchFamily="18" charset="2"/>
                  </a:rPr>
                  <a:t>(0.030377 u)(931.5 MeV/u </a:t>
                </a:r>
                <a:r>
                  <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rPr>
                  <a:t>=</a:t>
                </a:r>
                <a:r>
                  <a:rPr lang="pl-PL" sz="2400" i="1" dirty="0">
                    <a:solidFill>
                      <a:srgbClr val="000000"/>
                    </a:solidFill>
                    <a:latin typeface="Calibri" panose="020F0502020204030204" pitchFamily="34" charset="0"/>
                    <a:cs typeface="Calibri" panose="020F0502020204030204" pitchFamily="34" charset="0"/>
                    <a:sym typeface="Symbol" panose="05050102010706020507" pitchFamily="18" charset="2"/>
                  </a:rPr>
                  <a:t> 28.3 MeV</a:t>
                </a:r>
                <a:endPar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endParaRPr>
              </a:p>
              <a:p>
                <a:pPr algn="just"/>
                <a:r>
                  <a:rPr lang="en-US" sz="2400" dirty="0">
                    <a:solidFill>
                      <a:srgbClr val="000000"/>
                    </a:solidFill>
                    <a:latin typeface="Calibri" panose="020F0502020204030204" pitchFamily="34" charset="0"/>
                    <a:cs typeface="Calibri" panose="020F0502020204030204" pitchFamily="34" charset="0"/>
                    <a:sym typeface="Symbol" panose="05050102010706020507" pitchFamily="18" charset="2"/>
                  </a:rPr>
                  <a:t>Since there are four nucleons in Helium-4 and </a:t>
                </a:r>
              </a:p>
              <a:p>
                <a:pPr algn="just">
                  <a:lnSpc>
                    <a:spcPct val="150000"/>
                  </a:lnSpc>
                </a:pPr>
                <a14:m>
                  <m:oMathPara xmlns:m="http://schemas.openxmlformats.org/officeDocument/2006/math">
                    <m:oMathParaPr>
                      <m:jc m:val="centerGroup"/>
                    </m:oMathParaPr>
                    <m:oMath xmlns:m="http://schemas.openxmlformats.org/officeDocument/2006/math">
                      <m:f>
                        <m:fPr>
                          <m:ctrlPr>
                            <a:rPr lang="en-US" sz="2400" i="1" smtClean="0">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𝐵𝐸</m:t>
                          </m:r>
                        </m:num>
                        <m:den>
                          <m:r>
                            <a:rPr lang="en-US" sz="2400" i="1">
                              <a:solidFill>
                                <a:srgbClr val="000000"/>
                              </a:solidFill>
                              <a:latin typeface="Cambria Math" panose="02040503050406030204" pitchFamily="18" charset="0"/>
                            </a:rPr>
                            <m:t>𝐴</m:t>
                          </m:r>
                        </m:den>
                      </m:f>
                      <m:r>
                        <a:rPr lang="en-US" sz="2400" i="1">
                          <a:solidFill>
                            <a:srgbClr val="000000"/>
                          </a:solidFill>
                          <a:latin typeface="Cambria Math" panose="02040503050406030204" pitchFamily="18" charset="0"/>
                        </a:rPr>
                        <m:t>=</m:t>
                      </m:r>
                      <m:d>
                        <m:dPr>
                          <m:ctrlPr>
                            <a:rPr lang="en-US" sz="2400" i="1">
                              <a:solidFill>
                                <a:srgbClr val="000000"/>
                              </a:solidFill>
                              <a:latin typeface="Cambria Math" panose="02040503050406030204" pitchFamily="18" charset="0"/>
                            </a:rPr>
                          </m:ctrlPr>
                        </m:dPr>
                        <m:e>
                          <m:f>
                            <m:fPr>
                              <m:ctrlPr>
                                <a:rPr lang="en-US" sz="2400" i="1">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28.3</m:t>
                              </m:r>
                              <m:r>
                                <a:rPr lang="en-US" sz="2400" i="1">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𝑀𝑒𝑉</m:t>
                              </m:r>
                            </m:num>
                            <m:den>
                              <m:r>
                                <a:rPr lang="en-US" sz="2400" b="0" i="1" smtClean="0">
                                  <a:solidFill>
                                    <a:srgbClr val="000000"/>
                                  </a:solidFill>
                                  <a:latin typeface="Cambria Math" panose="02040503050406030204" pitchFamily="18" charset="0"/>
                                </a:rPr>
                                <m:t>4</m:t>
                              </m:r>
                            </m:den>
                          </m:f>
                        </m:e>
                      </m:d>
                      <m:r>
                        <a:rPr lang="en-US" sz="2400" i="1">
                          <a:solidFill>
                            <a:srgbClr val="000000"/>
                          </a:solidFill>
                          <a:latin typeface="Cambria Math" panose="02040503050406030204" pitchFamily="18" charset="0"/>
                        </a:rPr>
                        <m:t>=7.</m:t>
                      </m:r>
                      <m:r>
                        <a:rPr lang="en-US" sz="2400" b="0" i="1" smtClean="0">
                          <a:solidFill>
                            <a:srgbClr val="000000"/>
                          </a:solidFill>
                          <a:latin typeface="Cambria Math" panose="02040503050406030204" pitchFamily="18" charset="0"/>
                        </a:rPr>
                        <m:t>07</m:t>
                      </m: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𝑀𝑒𝑉</m:t>
                          </m:r>
                        </m:num>
                        <m:den>
                          <m:r>
                            <a:rPr lang="en-US" sz="2400" b="0" i="1" smtClean="0">
                              <a:solidFill>
                                <a:srgbClr val="000000"/>
                              </a:solidFill>
                              <a:latin typeface="Cambria Math" panose="02040503050406030204" pitchFamily="18" charset="0"/>
                            </a:rPr>
                            <m:t>𝑁</m:t>
                          </m:r>
                          <m:r>
                            <a:rPr lang="en-US" sz="2400" i="1" smtClean="0">
                              <a:solidFill>
                                <a:srgbClr val="000000"/>
                              </a:solidFill>
                              <a:latin typeface="Cambria Math" panose="02040503050406030204" pitchFamily="18" charset="0"/>
                            </a:rPr>
                            <m:t>𝑢𝑐𝑙𝑒𝑜𝑛</m:t>
                          </m:r>
                        </m:den>
                      </m:f>
                    </m:oMath>
                  </m:oMathPara>
                </a14:m>
                <a:endParaRPr lang="en-US" sz="2400" i="1" dirty="0">
                  <a:solidFill>
                    <a:srgbClr val="000000"/>
                  </a:solidFill>
                  <a:latin typeface="Calibri" panose="020F0502020204030204" pitchFamily="34" charset="0"/>
                  <a:cs typeface="Calibri" panose="020F0502020204030204" pitchFamily="34" charset="0"/>
                  <a:sym typeface="Symbol" panose="05050102010706020507" pitchFamily="18" charset="2"/>
                </a:endParaRPr>
              </a:p>
            </p:txBody>
          </p:sp>
        </mc:Choice>
        <mc:Fallback xmlns="">
          <p:sp>
            <p:nvSpPr>
              <p:cNvPr id="4" name="TextBox 3">
                <a:extLst>
                  <a:ext uri="{FF2B5EF4-FFF2-40B4-BE49-F238E27FC236}">
                    <a16:creationId xmlns:a16="http://schemas.microsoft.com/office/drawing/2014/main" id="{2A969305-9371-4E49-A3A7-556A806A978A}"/>
                  </a:ext>
                </a:extLst>
              </p:cNvPr>
              <p:cNvSpPr txBox="1">
                <a:spLocks noRot="1" noChangeAspect="1" noMove="1" noResize="1" noEditPoints="1" noAdjustHandles="1" noChangeArrowheads="1" noChangeShapeType="1" noTextEdit="1"/>
              </p:cNvSpPr>
              <p:nvPr/>
            </p:nvSpPr>
            <p:spPr>
              <a:xfrm>
                <a:off x="228600" y="948933"/>
                <a:ext cx="8686800" cy="5772542"/>
              </a:xfrm>
              <a:prstGeom prst="rect">
                <a:avLst/>
              </a:prstGeom>
              <a:blipFill>
                <a:blip r:embed="rId2"/>
                <a:stretch>
                  <a:fillRect l="-1123" t="-845" r="-1053"/>
                </a:stretch>
              </a:blipFill>
            </p:spPr>
            <p:txBody>
              <a:bodyPr/>
              <a:lstStyle/>
              <a:p>
                <a:r>
                  <a:rPr lang="en-US">
                    <a:noFill/>
                  </a:rPr>
                  <a:t> </a:t>
                </a:r>
              </a:p>
            </p:txBody>
          </p:sp>
        </mc:Fallback>
      </mc:AlternateContent>
      <p:sp>
        <p:nvSpPr>
          <p:cNvPr id="8" name="Text Box 1">
            <a:extLst>
              <a:ext uri="{FF2B5EF4-FFF2-40B4-BE49-F238E27FC236}">
                <a16:creationId xmlns:a16="http://schemas.microsoft.com/office/drawing/2014/main" id="{197F1B79-BD43-4BD2-ADE0-49D4BF9DB229}"/>
              </a:ext>
            </a:extLst>
          </p:cNvPr>
          <p:cNvSpPr txBox="1">
            <a:spLocks noChangeArrowheads="1"/>
          </p:cNvSpPr>
          <p:nvPr/>
        </p:nvSpPr>
        <p:spPr bwMode="auto">
          <a:xfrm>
            <a:off x="457200" y="141623"/>
            <a:ext cx="82296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3600" b="1" dirty="0">
                <a:solidFill>
                  <a:srgbClr val="000000"/>
                </a:solidFill>
                <a:latin typeface="Book Antiqua" panose="02040602050305030304" pitchFamily="18" charset="0"/>
              </a:rPr>
              <a:t>Binding Energy per Nucleon</a:t>
            </a:r>
          </a:p>
        </p:txBody>
      </p:sp>
    </p:spTree>
    <p:extLst>
      <p:ext uri="{BB962C8B-B14F-4D97-AF65-F5344CB8AC3E}">
        <p14:creationId xmlns:p14="http://schemas.microsoft.com/office/powerpoint/2010/main" val="594823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C04371-849A-4248-9659-55B4BEB99F34}"/>
              </a:ext>
            </a:extLst>
          </p:cNvPr>
          <p:cNvSpPr>
            <a:spLocks noGrp="1"/>
          </p:cNvSpPr>
          <p:nvPr>
            <p:ph type="sldNum" sz="quarter" idx="12"/>
          </p:nvPr>
        </p:nvSpPr>
        <p:spPr/>
        <p:txBody>
          <a:bodyPr/>
          <a:lstStyle/>
          <a:p>
            <a:fld id="{C4A8EFBA-C9BC-40A8-B019-914AF4375C02}" type="slidenum">
              <a:rPr lang="en-US" smtClean="0"/>
              <a:pPr/>
              <a:t>28</a:t>
            </a:fld>
            <a:endParaRPr lang="en-US"/>
          </a:p>
        </p:txBody>
      </p:sp>
      <p:sp>
        <p:nvSpPr>
          <p:cNvPr id="20" name="TextBox 19">
            <a:extLst>
              <a:ext uri="{FF2B5EF4-FFF2-40B4-BE49-F238E27FC236}">
                <a16:creationId xmlns:a16="http://schemas.microsoft.com/office/drawing/2014/main" id="{76314009-34B5-4AF3-89BD-B0C955277DB9}"/>
              </a:ext>
            </a:extLst>
          </p:cNvPr>
          <p:cNvSpPr txBox="1"/>
          <p:nvPr/>
        </p:nvSpPr>
        <p:spPr>
          <a:xfrm>
            <a:off x="342900" y="933785"/>
            <a:ext cx="8458200" cy="5700407"/>
          </a:xfrm>
          <a:prstGeom prst="rect">
            <a:avLst/>
          </a:prstGeom>
          <a:noFill/>
        </p:spPr>
        <p:txBody>
          <a:bodyPr wrap="square">
            <a:spAutoFit/>
          </a:bodyPr>
          <a:lstStyle/>
          <a:p>
            <a:pPr algn="just">
              <a:lnSpc>
                <a:spcPct val="150000"/>
              </a:lnSpc>
            </a:pPr>
            <a:r>
              <a:rPr lang="en-US" sz="2200" dirty="0">
                <a:solidFill>
                  <a:srgbClr val="000000"/>
                </a:solidFill>
                <a:latin typeface="Calibri" panose="020F0502020204030204" pitchFamily="34" charset="0"/>
                <a:cs typeface="Calibri" panose="020F0502020204030204" pitchFamily="34" charset="0"/>
                <a:sym typeface="Symbol" pitchFamily="18" charset="2"/>
              </a:rPr>
              <a:t>Example: </a:t>
            </a:r>
            <a:r>
              <a:rPr lang="en-US" sz="2200" baseline="30000" dirty="0">
                <a:solidFill>
                  <a:srgbClr val="000000"/>
                </a:solidFill>
                <a:latin typeface="Calibri" panose="020F0502020204030204" pitchFamily="34" charset="0"/>
                <a:cs typeface="Calibri" panose="020F0502020204030204" pitchFamily="34" charset="0"/>
                <a:sym typeface="Symbol" pitchFamily="18" charset="2"/>
              </a:rPr>
              <a:t>54</a:t>
            </a:r>
            <a:r>
              <a:rPr lang="en-US" sz="2200" dirty="0">
                <a:solidFill>
                  <a:srgbClr val="000000"/>
                </a:solidFill>
                <a:latin typeface="Calibri" panose="020F0502020204030204" pitchFamily="34" charset="0"/>
                <a:cs typeface="Calibri" panose="020F0502020204030204" pitchFamily="34" charset="0"/>
                <a:sym typeface="Symbol" pitchFamily="18" charset="2"/>
              </a:rPr>
              <a:t>Fe has mass of 53.9396 u. A proton (with electron) has a mass of 1.00782 u and a neutron has a mass of 1.00866 u. Find the binding energy and binding energy per nucleon of iron-54 in MeV</a:t>
            </a:r>
          </a:p>
          <a:p>
            <a:pPr algn="just">
              <a:lnSpc>
                <a:spcPct val="150000"/>
              </a:lnSpc>
              <a:spcBef>
                <a:spcPts val="300"/>
              </a:spcBef>
              <a:defRPr/>
            </a:pPr>
            <a:r>
              <a:rPr lang="en-US" sz="2200" dirty="0">
                <a:solidFill>
                  <a:srgbClr val="002060"/>
                </a:solidFill>
                <a:latin typeface="Calibri" panose="020F0502020204030204" pitchFamily="34" charset="0"/>
                <a:cs typeface="Calibri" panose="020F0502020204030204" pitchFamily="34" charset="0"/>
                <a:sym typeface="Symbol" pitchFamily="18" charset="2"/>
              </a:rPr>
              <a:t>SOLUTION: </a:t>
            </a:r>
            <a:r>
              <a:rPr lang="en-US" sz="2200" baseline="30000" dirty="0">
                <a:solidFill>
                  <a:srgbClr val="002060"/>
                </a:solidFill>
                <a:latin typeface="Calibri" panose="020F0502020204030204" pitchFamily="34" charset="0"/>
                <a:cs typeface="Calibri" panose="020F0502020204030204" pitchFamily="34" charset="0"/>
                <a:sym typeface="Symbol" pitchFamily="18" charset="2"/>
              </a:rPr>
              <a:t>54</a:t>
            </a:r>
            <a:r>
              <a:rPr lang="en-US" sz="2200" dirty="0">
                <a:solidFill>
                  <a:srgbClr val="002060"/>
                </a:solidFill>
                <a:latin typeface="Calibri" panose="020F0502020204030204" pitchFamily="34" charset="0"/>
                <a:cs typeface="Calibri" panose="020F0502020204030204" pitchFamily="34" charset="0"/>
                <a:sym typeface="Symbol" pitchFamily="18" charset="2"/>
              </a:rPr>
              <a:t>Fe: A = 54, Z = 26, N = 54 - 26 = 28.</a:t>
            </a:r>
          </a:p>
          <a:p>
            <a:pPr algn="just">
              <a:lnSpc>
                <a:spcPct val="150000"/>
              </a:lnSpc>
              <a:spcBef>
                <a:spcPts val="300"/>
              </a:spcBef>
              <a:defRPr/>
            </a:pPr>
            <a:r>
              <a:rPr lang="en-US" sz="2200" dirty="0">
                <a:solidFill>
                  <a:srgbClr val="002060"/>
                </a:solidFill>
                <a:latin typeface="Calibri" panose="020F0502020204030204" pitchFamily="34" charset="0"/>
                <a:cs typeface="Calibri" panose="020F0502020204030204" pitchFamily="34" charset="0"/>
                <a:sym typeface="Symbol" pitchFamily="18" charset="2"/>
              </a:rPr>
              <a:t>The constituents of </a:t>
            </a:r>
            <a:r>
              <a:rPr lang="en-US" sz="2200" baseline="30000" dirty="0">
                <a:solidFill>
                  <a:srgbClr val="002060"/>
                </a:solidFill>
                <a:latin typeface="Calibri" panose="020F0502020204030204" pitchFamily="34" charset="0"/>
                <a:cs typeface="Calibri" panose="020F0502020204030204" pitchFamily="34" charset="0"/>
                <a:sym typeface="Symbol" pitchFamily="18" charset="2"/>
              </a:rPr>
              <a:t>54</a:t>
            </a:r>
            <a:r>
              <a:rPr lang="en-US" sz="2200" dirty="0">
                <a:solidFill>
                  <a:srgbClr val="002060"/>
                </a:solidFill>
                <a:latin typeface="Calibri" panose="020F0502020204030204" pitchFamily="34" charset="0"/>
                <a:cs typeface="Calibri" panose="020F0502020204030204" pitchFamily="34" charset="0"/>
                <a:sym typeface="Symbol" pitchFamily="18" charset="2"/>
              </a:rPr>
              <a:t>Fe are thus: 26(1.00782 u) + 28(1.00866 u) = 54.4458 u</a:t>
            </a:r>
          </a:p>
          <a:p>
            <a:pPr algn="just">
              <a:lnSpc>
                <a:spcPct val="150000"/>
              </a:lnSpc>
              <a:defRPr/>
            </a:pPr>
            <a:r>
              <a:rPr lang="en-US" sz="2200" dirty="0">
                <a:solidFill>
                  <a:srgbClr val="002060"/>
                </a:solidFill>
                <a:latin typeface="Calibri" panose="020F0502020204030204" pitchFamily="34" charset="0"/>
                <a:cs typeface="Calibri" panose="020F0502020204030204" pitchFamily="34" charset="0"/>
                <a:sym typeface="Symbol" pitchFamily="18" charset="2"/>
              </a:rPr>
              <a:t>The mass defect is thus  ∆</a:t>
            </a:r>
            <a:r>
              <a:rPr lang="en-US" sz="2200" i="1" dirty="0">
                <a:solidFill>
                  <a:srgbClr val="002060"/>
                </a:solidFill>
                <a:latin typeface="Calibri" panose="020F0502020204030204" pitchFamily="34" charset="0"/>
                <a:cs typeface="Calibri" panose="020F0502020204030204" pitchFamily="34" charset="0"/>
                <a:sym typeface="Symbol" pitchFamily="18" charset="2"/>
              </a:rPr>
              <a:t>m</a:t>
            </a:r>
            <a:r>
              <a:rPr lang="en-US" sz="2200" dirty="0">
                <a:solidFill>
                  <a:srgbClr val="002060"/>
                </a:solidFill>
                <a:latin typeface="Calibri" panose="020F0502020204030204" pitchFamily="34" charset="0"/>
                <a:cs typeface="Calibri" panose="020F0502020204030204" pitchFamily="34" charset="0"/>
                <a:sym typeface="Symbol" pitchFamily="18" charset="2"/>
              </a:rPr>
              <a:t> = 54.4458 u – 53.9396 u = 0.5062 u</a:t>
            </a:r>
          </a:p>
          <a:p>
            <a:pPr algn="just">
              <a:lnSpc>
                <a:spcPct val="150000"/>
              </a:lnSpc>
              <a:defRPr/>
            </a:pPr>
            <a:r>
              <a:rPr lang="en-US" sz="2200" dirty="0">
                <a:solidFill>
                  <a:srgbClr val="002060"/>
                </a:solidFill>
                <a:latin typeface="Calibri" panose="020F0502020204030204" pitchFamily="34" charset="0"/>
                <a:cs typeface="Calibri" panose="020F0502020204030204" pitchFamily="34" charset="0"/>
                <a:sym typeface="Symbol" pitchFamily="18" charset="2"/>
              </a:rPr>
              <a:t>The binding energy is thus BE = (0.5062)(931.5 MeV) = 471.5 MeV.</a:t>
            </a:r>
          </a:p>
          <a:p>
            <a:pPr algn="just">
              <a:lnSpc>
                <a:spcPct val="150000"/>
              </a:lnSpc>
              <a:defRPr/>
            </a:pPr>
            <a:r>
              <a:rPr lang="en-US" sz="2200" dirty="0">
                <a:solidFill>
                  <a:srgbClr val="002060"/>
                </a:solidFill>
                <a:latin typeface="Calibri" panose="020F0502020204030204" pitchFamily="34" charset="0"/>
                <a:cs typeface="Calibri" panose="020F0502020204030204" pitchFamily="34" charset="0"/>
                <a:sym typeface="Symbol" pitchFamily="18" charset="2"/>
              </a:rPr>
              <a:t>The binding energy per nucleon is</a:t>
            </a:r>
          </a:p>
          <a:p>
            <a:pPr algn="just">
              <a:lnSpc>
                <a:spcPct val="150000"/>
              </a:lnSpc>
              <a:defRPr/>
            </a:pPr>
            <a:r>
              <a:rPr lang="en-US" sz="2200" dirty="0">
                <a:solidFill>
                  <a:srgbClr val="002060"/>
                </a:solidFill>
                <a:latin typeface="Calibri" panose="020F0502020204030204" pitchFamily="34" charset="0"/>
                <a:cs typeface="Calibri" panose="020F0502020204030204" pitchFamily="34" charset="0"/>
                <a:sym typeface="Symbol" pitchFamily="18" charset="2"/>
              </a:rPr>
              <a:t>                </a:t>
            </a:r>
            <a:r>
              <a:rPr lang="en-US" sz="2200" i="1" dirty="0">
                <a:solidFill>
                  <a:srgbClr val="002060"/>
                </a:solidFill>
                <a:latin typeface="Calibri" panose="020F0502020204030204" pitchFamily="34" charset="0"/>
                <a:cs typeface="Calibri" panose="020F0502020204030204" pitchFamily="34" charset="0"/>
                <a:sym typeface="Symbol" pitchFamily="18" charset="2"/>
              </a:rPr>
              <a:t>BE</a:t>
            </a:r>
            <a:r>
              <a:rPr lang="en-US" sz="2200" i="1" baseline="-25000" dirty="0">
                <a:solidFill>
                  <a:srgbClr val="002060"/>
                </a:solidFill>
                <a:latin typeface="Calibri" panose="020F0502020204030204" pitchFamily="34" charset="0"/>
                <a:cs typeface="Calibri" panose="020F0502020204030204" pitchFamily="34" charset="0"/>
                <a:sym typeface="Symbol" pitchFamily="18" charset="2"/>
              </a:rPr>
              <a:t> </a:t>
            </a:r>
            <a:r>
              <a:rPr lang="en-US" sz="2200" i="1" dirty="0">
                <a:solidFill>
                  <a:srgbClr val="002060"/>
                </a:solidFill>
                <a:latin typeface="Calibri" panose="020F0502020204030204" pitchFamily="34" charset="0"/>
                <a:cs typeface="Calibri" panose="020F0502020204030204" pitchFamily="34" charset="0"/>
                <a:sym typeface="Symbol" pitchFamily="18" charset="2"/>
              </a:rPr>
              <a:t>/</a:t>
            </a:r>
            <a:r>
              <a:rPr lang="en-US" sz="2200" dirty="0">
                <a:solidFill>
                  <a:srgbClr val="002060"/>
                </a:solidFill>
                <a:latin typeface="Calibri" panose="020F0502020204030204" pitchFamily="34" charset="0"/>
                <a:cs typeface="Calibri" panose="020F0502020204030204" pitchFamily="34" charset="0"/>
                <a:sym typeface="Symbol" pitchFamily="18" charset="2"/>
              </a:rPr>
              <a:t> </a:t>
            </a:r>
            <a:r>
              <a:rPr lang="en-US" sz="2200" i="1" dirty="0">
                <a:solidFill>
                  <a:srgbClr val="002060"/>
                </a:solidFill>
                <a:latin typeface="Calibri" panose="020F0502020204030204" pitchFamily="34" charset="0"/>
                <a:cs typeface="Calibri" panose="020F0502020204030204" pitchFamily="34" charset="0"/>
                <a:sym typeface="Symbol" pitchFamily="18" charset="2"/>
              </a:rPr>
              <a:t>A</a:t>
            </a:r>
            <a:r>
              <a:rPr lang="en-US" sz="2200" dirty="0">
                <a:solidFill>
                  <a:srgbClr val="002060"/>
                </a:solidFill>
                <a:latin typeface="Calibri" panose="020F0502020204030204" pitchFamily="34" charset="0"/>
                <a:cs typeface="Calibri" panose="020F0502020204030204" pitchFamily="34" charset="0"/>
                <a:sym typeface="Symbol" pitchFamily="18" charset="2"/>
              </a:rPr>
              <a:t> = 471.5 MeV </a:t>
            </a:r>
            <a:r>
              <a:rPr lang="en-US" sz="2200" i="1" dirty="0">
                <a:solidFill>
                  <a:srgbClr val="002060"/>
                </a:solidFill>
                <a:latin typeface="Calibri" panose="020F0502020204030204" pitchFamily="34" charset="0"/>
                <a:cs typeface="Calibri" panose="020F0502020204030204" pitchFamily="34" charset="0"/>
                <a:sym typeface="Symbol" pitchFamily="18" charset="2"/>
              </a:rPr>
              <a:t>/</a:t>
            </a:r>
            <a:r>
              <a:rPr lang="en-US" sz="2200" dirty="0">
                <a:solidFill>
                  <a:srgbClr val="002060"/>
                </a:solidFill>
                <a:latin typeface="Calibri" panose="020F0502020204030204" pitchFamily="34" charset="0"/>
                <a:cs typeface="Calibri" panose="020F0502020204030204" pitchFamily="34" charset="0"/>
                <a:sym typeface="Symbol" pitchFamily="18" charset="2"/>
              </a:rPr>
              <a:t> 54 nucleons</a:t>
            </a:r>
          </a:p>
          <a:p>
            <a:pPr algn="just">
              <a:lnSpc>
                <a:spcPct val="150000"/>
              </a:lnSpc>
              <a:defRPr/>
            </a:pPr>
            <a:r>
              <a:rPr lang="en-US" sz="2200" dirty="0">
                <a:solidFill>
                  <a:srgbClr val="002060"/>
                </a:solidFill>
                <a:latin typeface="Calibri" panose="020F0502020204030204" pitchFamily="34" charset="0"/>
                <a:cs typeface="Calibri" panose="020F0502020204030204" pitchFamily="34" charset="0"/>
                <a:sym typeface="Symbol" pitchFamily="18" charset="2"/>
              </a:rPr>
              <a:t>              </a:t>
            </a:r>
            <a:r>
              <a:rPr lang="en-US" sz="2200" baseline="-25000" dirty="0">
                <a:solidFill>
                  <a:srgbClr val="002060"/>
                </a:solidFill>
                <a:latin typeface="Calibri" panose="020F0502020204030204" pitchFamily="34" charset="0"/>
                <a:cs typeface="Calibri" panose="020F0502020204030204" pitchFamily="34" charset="0"/>
                <a:sym typeface="Symbol" pitchFamily="18" charset="2"/>
              </a:rPr>
              <a:t>  </a:t>
            </a:r>
            <a:r>
              <a:rPr lang="en-US" sz="2200" dirty="0">
                <a:solidFill>
                  <a:srgbClr val="002060"/>
                </a:solidFill>
                <a:latin typeface="Calibri" panose="020F0502020204030204" pitchFamily="34" charset="0"/>
                <a:cs typeface="Calibri" panose="020F0502020204030204" pitchFamily="34" charset="0"/>
                <a:sym typeface="Symbol" pitchFamily="18" charset="2"/>
              </a:rPr>
              <a:t>         </a:t>
            </a:r>
            <a:r>
              <a:rPr lang="en-US" sz="2200" baseline="-25000" dirty="0">
                <a:solidFill>
                  <a:srgbClr val="002060"/>
                </a:solidFill>
                <a:latin typeface="Calibri" panose="020F0502020204030204" pitchFamily="34" charset="0"/>
                <a:cs typeface="Calibri" panose="020F0502020204030204" pitchFamily="34" charset="0"/>
                <a:sym typeface="Symbol" pitchFamily="18" charset="2"/>
              </a:rPr>
              <a:t> </a:t>
            </a:r>
            <a:r>
              <a:rPr lang="en-US" sz="2200" dirty="0">
                <a:solidFill>
                  <a:srgbClr val="002060"/>
                </a:solidFill>
                <a:latin typeface="Calibri" panose="020F0502020204030204" pitchFamily="34" charset="0"/>
                <a:cs typeface="Calibri" panose="020F0502020204030204" pitchFamily="34" charset="0"/>
                <a:sym typeface="Symbol" pitchFamily="18" charset="2"/>
              </a:rPr>
              <a:t>  = 8.7 MeV </a:t>
            </a:r>
            <a:r>
              <a:rPr lang="en-US" sz="2200" i="1" dirty="0">
                <a:solidFill>
                  <a:srgbClr val="002060"/>
                </a:solidFill>
                <a:latin typeface="Calibri" panose="020F0502020204030204" pitchFamily="34" charset="0"/>
                <a:cs typeface="Calibri" panose="020F0502020204030204" pitchFamily="34" charset="0"/>
                <a:sym typeface="Symbol" pitchFamily="18" charset="2"/>
              </a:rPr>
              <a:t>/</a:t>
            </a:r>
            <a:r>
              <a:rPr lang="en-US" sz="2200" dirty="0">
                <a:solidFill>
                  <a:srgbClr val="002060"/>
                </a:solidFill>
                <a:latin typeface="Calibri" panose="020F0502020204030204" pitchFamily="34" charset="0"/>
                <a:cs typeface="Calibri" panose="020F0502020204030204" pitchFamily="34" charset="0"/>
                <a:sym typeface="Symbol" pitchFamily="18" charset="2"/>
              </a:rPr>
              <a:t> nucleon</a:t>
            </a:r>
            <a:endParaRPr lang="en-US" sz="2200" dirty="0"/>
          </a:p>
        </p:txBody>
      </p:sp>
      <p:sp>
        <p:nvSpPr>
          <p:cNvPr id="21" name="Text Box 1">
            <a:extLst>
              <a:ext uri="{FF2B5EF4-FFF2-40B4-BE49-F238E27FC236}">
                <a16:creationId xmlns:a16="http://schemas.microsoft.com/office/drawing/2014/main" id="{D03EC374-7347-42AF-A4DC-FA617AF847A5}"/>
              </a:ext>
            </a:extLst>
          </p:cNvPr>
          <p:cNvSpPr txBox="1">
            <a:spLocks noChangeArrowheads="1"/>
          </p:cNvSpPr>
          <p:nvPr/>
        </p:nvSpPr>
        <p:spPr bwMode="auto">
          <a:xfrm>
            <a:off x="457200" y="141623"/>
            <a:ext cx="82296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3600" b="1" dirty="0">
                <a:solidFill>
                  <a:srgbClr val="000000"/>
                </a:solidFill>
                <a:latin typeface="Book Antiqua" panose="02040602050305030304" pitchFamily="18" charset="0"/>
              </a:rPr>
              <a:t>Binding Energy per Nucleon</a:t>
            </a:r>
          </a:p>
        </p:txBody>
      </p:sp>
    </p:spTree>
    <p:extLst>
      <p:ext uri="{BB962C8B-B14F-4D97-AF65-F5344CB8AC3E}">
        <p14:creationId xmlns:p14="http://schemas.microsoft.com/office/powerpoint/2010/main" val="2198378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4D981E-9CCB-4A36-AF96-B950361DF8BA}"/>
              </a:ext>
            </a:extLst>
          </p:cNvPr>
          <p:cNvSpPr>
            <a:spLocks noGrp="1"/>
          </p:cNvSpPr>
          <p:nvPr>
            <p:ph type="sldNum" sz="quarter" idx="12"/>
          </p:nvPr>
        </p:nvSpPr>
        <p:spPr/>
        <p:txBody>
          <a:bodyPr/>
          <a:lstStyle/>
          <a:p>
            <a:fld id="{C4A8EFBA-C9BC-40A8-B019-914AF4375C02}" type="slidenum">
              <a:rPr lang="en-US" smtClean="0"/>
              <a:pPr/>
              <a:t>29</a:t>
            </a:fld>
            <a:endParaRPr lang="en-US"/>
          </a:p>
        </p:txBody>
      </p:sp>
      <p:pic>
        <p:nvPicPr>
          <p:cNvPr id="3" name="Picture 6">
            <a:extLst>
              <a:ext uri="{FF2B5EF4-FFF2-40B4-BE49-F238E27FC236}">
                <a16:creationId xmlns:a16="http://schemas.microsoft.com/office/drawing/2014/main" id="{2C2B87E6-18B8-4604-A9B8-816971FBC4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36525"/>
            <a:ext cx="7162800" cy="6661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224D5037-26C5-4EB2-8B4A-2FD5C945B893}"/>
              </a:ext>
            </a:extLst>
          </p:cNvPr>
          <p:cNvSpPr txBox="1"/>
          <p:nvPr/>
        </p:nvSpPr>
        <p:spPr>
          <a:xfrm>
            <a:off x="3451167" y="4343400"/>
            <a:ext cx="4321233" cy="1200329"/>
          </a:xfrm>
          <a:prstGeom prst="rect">
            <a:avLst/>
          </a:prstGeom>
          <a:noFill/>
        </p:spPr>
        <p:txBody>
          <a:bodyPr wrap="square">
            <a:spAutoFit/>
          </a:bodyPr>
          <a:lstStyle/>
          <a:p>
            <a:pPr algn="just"/>
            <a:r>
              <a:rPr lang="en-US" dirty="0"/>
              <a:t>For lighter nuclei, energy is released when they fuse together (fusion).</a:t>
            </a:r>
          </a:p>
          <a:p>
            <a:pPr algn="just"/>
            <a:r>
              <a:rPr lang="en-US" dirty="0"/>
              <a:t>For heavier nuclei, energy is released when they break up (fission). </a:t>
            </a:r>
          </a:p>
        </p:txBody>
      </p:sp>
    </p:spTree>
    <p:extLst>
      <p:ext uri="{BB962C8B-B14F-4D97-AF65-F5344CB8AC3E}">
        <p14:creationId xmlns:p14="http://schemas.microsoft.com/office/powerpoint/2010/main" val="2618841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86827-BE1E-4E2B-971F-A796FD36B538}"/>
              </a:ext>
            </a:extLst>
          </p:cNvPr>
          <p:cNvSpPr>
            <a:spLocks noGrp="1"/>
          </p:cNvSpPr>
          <p:nvPr>
            <p:ph type="sldNum" sz="quarter" idx="12"/>
          </p:nvPr>
        </p:nvSpPr>
        <p:spPr/>
        <p:txBody>
          <a:bodyPr/>
          <a:lstStyle/>
          <a:p>
            <a:fld id="{C4A8EFBA-C9BC-40A8-B019-914AF4375C02}" type="slidenum">
              <a:rPr lang="en-US" smtClean="0"/>
              <a:pPr/>
              <a:t>3</a:t>
            </a:fld>
            <a:endParaRPr lang="en-US"/>
          </a:p>
        </p:txBody>
      </p:sp>
      <p:pic>
        <p:nvPicPr>
          <p:cNvPr id="4" name="Picture 3">
            <a:extLst>
              <a:ext uri="{FF2B5EF4-FFF2-40B4-BE49-F238E27FC236}">
                <a16:creationId xmlns:a16="http://schemas.microsoft.com/office/drawing/2014/main" id="{17FA7E28-A316-4ECD-9BEE-CD46FD485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734" y="0"/>
            <a:ext cx="5374532" cy="6858000"/>
          </a:xfrm>
          <a:prstGeom prst="rect">
            <a:avLst/>
          </a:prstGeom>
        </p:spPr>
      </p:pic>
    </p:spTree>
    <p:extLst>
      <p:ext uri="{BB962C8B-B14F-4D97-AF65-F5344CB8AC3E}">
        <p14:creationId xmlns:p14="http://schemas.microsoft.com/office/powerpoint/2010/main" val="2077575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24E95B-BF37-4B27-9118-F6ABA299BA29}"/>
              </a:ext>
            </a:extLst>
          </p:cNvPr>
          <p:cNvSpPr>
            <a:spLocks noGrp="1"/>
          </p:cNvSpPr>
          <p:nvPr>
            <p:ph type="sldNum" sz="quarter" idx="12"/>
          </p:nvPr>
        </p:nvSpPr>
        <p:spPr/>
        <p:txBody>
          <a:bodyPr/>
          <a:lstStyle/>
          <a:p>
            <a:fld id="{C4A8EFBA-C9BC-40A8-B019-914AF4375C02}" type="slidenum">
              <a:rPr lang="en-US" smtClean="0"/>
              <a:pPr/>
              <a:t>30</a:t>
            </a:fld>
            <a:endParaRPr lang="en-US"/>
          </a:p>
        </p:txBody>
      </p:sp>
      <p:sp>
        <p:nvSpPr>
          <p:cNvPr id="5" name="Text Box 5">
            <a:extLst>
              <a:ext uri="{FF2B5EF4-FFF2-40B4-BE49-F238E27FC236}">
                <a16:creationId xmlns:a16="http://schemas.microsoft.com/office/drawing/2014/main" id="{86B316B8-AF55-4458-9DE7-D07C8428372C}"/>
              </a:ext>
            </a:extLst>
          </p:cNvPr>
          <p:cNvSpPr txBox="1">
            <a:spLocks noChangeArrowheads="1"/>
          </p:cNvSpPr>
          <p:nvPr/>
        </p:nvSpPr>
        <p:spPr bwMode="auto">
          <a:xfrm>
            <a:off x="228600" y="762000"/>
            <a:ext cx="86868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GB" altLang="en-US" sz="2400" dirty="0">
                <a:latin typeface="Calibri" panose="020F0502020204030204" pitchFamily="34" charset="0"/>
                <a:cs typeface="Calibri" panose="020F0502020204030204" pitchFamily="34" charset="0"/>
              </a:rPr>
              <a:t>The average value of BE/A is around 8 MeV</a:t>
            </a:r>
            <a:endParaRPr lang="en-US" altLang="en-US" sz="2400" dirty="0">
              <a:latin typeface="Calibri" panose="020F0502020204030204" pitchFamily="34" charset="0"/>
              <a:cs typeface="Calibri" panose="020F0502020204030204" pitchFamily="34" charset="0"/>
            </a:endParaRPr>
          </a:p>
          <a:p>
            <a:pPr algn="just">
              <a:spcBef>
                <a:spcPct val="50000"/>
              </a:spcBef>
            </a:pPr>
            <a:r>
              <a:rPr lang="en-GB" altLang="en-US" sz="2400" dirty="0">
                <a:latin typeface="Calibri" panose="020F0502020204030204" pitchFamily="34" charset="0"/>
                <a:cs typeface="Calibri" panose="020F0502020204030204" pitchFamily="34" charset="0"/>
              </a:rPr>
              <a:t>The largest value occurs at around Fe-56. This implies that Fe-56 is the most stable nucleus. </a:t>
            </a:r>
          </a:p>
          <a:p>
            <a:pPr algn="just">
              <a:spcBef>
                <a:spcPct val="50000"/>
              </a:spcBef>
            </a:pPr>
            <a:r>
              <a:rPr lang="en-US" altLang="en-US" sz="2400" dirty="0">
                <a:latin typeface="Calibri" panose="020F0502020204030204" pitchFamily="34" charset="0"/>
                <a:cs typeface="Calibri" panose="020F0502020204030204" pitchFamily="34" charset="0"/>
              </a:rPr>
              <a:t>Nuclear fusion will occur with the elements below Fe because joining smaller nuclei forms bigger ones, which are higher on the graph (and thus more stable).</a:t>
            </a:r>
          </a:p>
          <a:p>
            <a:pPr algn="just">
              <a:spcBef>
                <a:spcPct val="50000"/>
              </a:spcBef>
            </a:pPr>
            <a:r>
              <a:rPr lang="en-US" altLang="en-US" sz="2400" dirty="0">
                <a:latin typeface="Calibri" panose="020F0502020204030204" pitchFamily="34" charset="0"/>
                <a:cs typeface="Calibri" panose="020F0502020204030204" pitchFamily="34" charset="0"/>
              </a:rPr>
              <a:t>Nuclear fission will occur with the elements above Fe because splitting bigger nuclei forms smaller ones, which are higher on the graph (and thus more stable).</a:t>
            </a:r>
          </a:p>
          <a:p>
            <a:pPr algn="just">
              <a:spcBef>
                <a:spcPct val="50000"/>
              </a:spcBef>
            </a:pPr>
            <a:r>
              <a:rPr lang="en-GB" altLang="en-US" sz="2400" dirty="0">
                <a:latin typeface="Calibri" panose="020F0502020204030204" pitchFamily="34" charset="0"/>
                <a:cs typeface="Calibri" panose="020F0502020204030204" pitchFamily="34" charset="0"/>
              </a:rPr>
              <a:t>Notice that uranium 235 a more massive nucleus has a lower binding energy per nucleon.</a:t>
            </a:r>
          </a:p>
          <a:p>
            <a:pPr algn="just">
              <a:spcBef>
                <a:spcPct val="50000"/>
              </a:spcBef>
            </a:pPr>
            <a:r>
              <a:rPr lang="en-GB" altLang="en-US" sz="2400" dirty="0">
                <a:latin typeface="Calibri" panose="020F0502020204030204" pitchFamily="34" charset="0"/>
                <a:cs typeface="Calibri" panose="020F0502020204030204" pitchFamily="34" charset="0"/>
              </a:rPr>
              <a:t>If you can “split” a nucleus of U-235 you will release the excess binding energy, because lower mass “fission products” with higher binding energy per nucleon will be produced.</a:t>
            </a:r>
          </a:p>
        </p:txBody>
      </p:sp>
      <p:sp>
        <p:nvSpPr>
          <p:cNvPr id="6" name="Text Box 1">
            <a:extLst>
              <a:ext uri="{FF2B5EF4-FFF2-40B4-BE49-F238E27FC236}">
                <a16:creationId xmlns:a16="http://schemas.microsoft.com/office/drawing/2014/main" id="{28762EC4-99C2-447C-8658-74845F086A56}"/>
              </a:ext>
            </a:extLst>
          </p:cNvPr>
          <p:cNvSpPr txBox="1">
            <a:spLocks noChangeArrowheads="1"/>
          </p:cNvSpPr>
          <p:nvPr/>
        </p:nvSpPr>
        <p:spPr bwMode="auto">
          <a:xfrm>
            <a:off x="381000" y="141623"/>
            <a:ext cx="83058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200" b="1" dirty="0">
                <a:solidFill>
                  <a:srgbClr val="990033"/>
                </a:solidFill>
                <a:latin typeface="Book Antiqua" panose="02040602050305030304" pitchFamily="18" charset="0"/>
              </a:rPr>
              <a:t>Conclusions of Binding Energy per Nucleon v/s Mass Number</a:t>
            </a:r>
          </a:p>
        </p:txBody>
      </p:sp>
    </p:spTree>
    <p:extLst>
      <p:ext uri="{BB962C8B-B14F-4D97-AF65-F5344CB8AC3E}">
        <p14:creationId xmlns:p14="http://schemas.microsoft.com/office/powerpoint/2010/main" val="4127685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383E20-8A7D-4489-BD88-AF0859B78727}"/>
              </a:ext>
            </a:extLst>
          </p:cNvPr>
          <p:cNvSpPr>
            <a:spLocks noGrp="1"/>
          </p:cNvSpPr>
          <p:nvPr>
            <p:ph type="sldNum" sz="quarter" idx="12"/>
          </p:nvPr>
        </p:nvSpPr>
        <p:spPr/>
        <p:txBody>
          <a:bodyPr/>
          <a:lstStyle/>
          <a:p>
            <a:fld id="{C4A8EFBA-C9BC-40A8-B019-914AF4375C02}" type="slidenum">
              <a:rPr lang="en-US" smtClean="0"/>
              <a:pPr/>
              <a:t>31</a:t>
            </a:fld>
            <a:endParaRPr lang="en-US"/>
          </a:p>
        </p:txBody>
      </p:sp>
      <p:sp>
        <p:nvSpPr>
          <p:cNvPr id="4" name="TextBox 3">
            <a:extLst>
              <a:ext uri="{FF2B5EF4-FFF2-40B4-BE49-F238E27FC236}">
                <a16:creationId xmlns:a16="http://schemas.microsoft.com/office/drawing/2014/main" id="{06A54D44-D7B1-4E0D-9F6E-4B5F25695CDE}"/>
              </a:ext>
            </a:extLst>
          </p:cNvPr>
          <p:cNvSpPr txBox="1"/>
          <p:nvPr/>
        </p:nvSpPr>
        <p:spPr>
          <a:xfrm>
            <a:off x="392084" y="1013578"/>
            <a:ext cx="8534400" cy="5632311"/>
          </a:xfrm>
          <a:prstGeom prst="rect">
            <a:avLst/>
          </a:prstGeom>
          <a:noFill/>
        </p:spPr>
        <p:txBody>
          <a:bodyPr wrap="square">
            <a:spAutoFit/>
          </a:bodyPr>
          <a:lstStyle/>
          <a:p>
            <a:pPr algn="just"/>
            <a:r>
              <a:rPr lang="en-US" sz="2400" dirty="0">
                <a:latin typeface="Calibri" panose="020F0502020204030204" pitchFamily="34" charset="0"/>
                <a:cs typeface="Calibri" panose="020F0502020204030204" pitchFamily="34" charset="0"/>
              </a:rPr>
              <a:t>Less the B.E/nucleon, less is stability of nucleus where as if B.E/nucleon is higher more is stability - Thus Helium is more stable than deuteron.</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Up to A=20 B.E/A increases, the curve has got variation </a:t>
            </a:r>
            <a:r>
              <a:rPr lang="en-US" sz="2400" dirty="0" err="1">
                <a:latin typeface="Calibri" panose="020F0502020204030204" pitchFamily="34" charset="0"/>
                <a:cs typeface="Calibri" panose="020F0502020204030204" pitchFamily="34" charset="0"/>
              </a:rPr>
              <a:t>upto</a:t>
            </a:r>
            <a:r>
              <a:rPr lang="en-US" sz="2400" dirty="0">
                <a:latin typeface="Calibri" panose="020F0502020204030204" pitchFamily="34" charset="0"/>
                <a:cs typeface="Calibri" panose="020F0502020204030204" pitchFamily="34" charset="0"/>
              </a:rPr>
              <a:t> A=16. </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The nuclei He, C, O indicate B.E/A is higher than adjoining nuclei - They show extra stability - because these nuclei are considered to possess magic number, equal pairs of neutrons and protons inside the nucleus (2, 8, 14, 20, 28, 50, 82, 126), the binding energy curve becomes discontinuous. These numbers 2, 8, 14, 20, 28, 50, 82, and 126 are called the magic numbers.</a:t>
            </a:r>
          </a:p>
          <a:p>
            <a:pPr algn="just"/>
            <a:endParaRPr lang="en-US"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The B.E first increases sharply and attains maximum value for A=56 of 8.8 MeV. </a:t>
            </a:r>
          </a:p>
        </p:txBody>
      </p:sp>
      <p:sp>
        <p:nvSpPr>
          <p:cNvPr id="5" name="Text Box 1">
            <a:extLst>
              <a:ext uri="{FF2B5EF4-FFF2-40B4-BE49-F238E27FC236}">
                <a16:creationId xmlns:a16="http://schemas.microsoft.com/office/drawing/2014/main" id="{8C81E37F-9BDD-4660-B7B5-FB3C28BD3E5B}"/>
              </a:ext>
            </a:extLst>
          </p:cNvPr>
          <p:cNvSpPr txBox="1">
            <a:spLocks noChangeArrowheads="1"/>
          </p:cNvSpPr>
          <p:nvPr/>
        </p:nvSpPr>
        <p:spPr bwMode="auto">
          <a:xfrm>
            <a:off x="381000" y="141623"/>
            <a:ext cx="83058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200" b="1" dirty="0">
                <a:solidFill>
                  <a:srgbClr val="990033"/>
                </a:solidFill>
                <a:latin typeface="Book Antiqua" panose="02040602050305030304" pitchFamily="18" charset="0"/>
              </a:rPr>
              <a:t>Conclusions of Binding Energy per Nucleon V/S Mass Number</a:t>
            </a:r>
          </a:p>
        </p:txBody>
      </p:sp>
    </p:spTree>
    <p:extLst>
      <p:ext uri="{BB962C8B-B14F-4D97-AF65-F5344CB8AC3E}">
        <p14:creationId xmlns:p14="http://schemas.microsoft.com/office/powerpoint/2010/main" val="3677566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17DBD3-25A7-408C-9B5B-CB520A879560}"/>
              </a:ext>
            </a:extLst>
          </p:cNvPr>
          <p:cNvSpPr>
            <a:spLocks noGrp="1"/>
          </p:cNvSpPr>
          <p:nvPr>
            <p:ph type="sldNum" sz="quarter" idx="12"/>
          </p:nvPr>
        </p:nvSpPr>
        <p:spPr/>
        <p:txBody>
          <a:bodyPr/>
          <a:lstStyle/>
          <a:p>
            <a:fld id="{C4A8EFBA-C9BC-40A8-B019-914AF4375C02}" type="slidenum">
              <a:rPr lang="en-US" smtClean="0"/>
              <a:pPr/>
              <a:t>32</a:t>
            </a:fld>
            <a:endParaRPr lang="en-US"/>
          </a:p>
        </p:txBody>
      </p:sp>
      <p:sp>
        <p:nvSpPr>
          <p:cNvPr id="4" name="TextBox 3">
            <a:extLst>
              <a:ext uri="{FF2B5EF4-FFF2-40B4-BE49-F238E27FC236}">
                <a16:creationId xmlns:a16="http://schemas.microsoft.com/office/drawing/2014/main" id="{5CA1C76D-6B20-499B-844B-B39AEE6DCC63}"/>
              </a:ext>
            </a:extLst>
          </p:cNvPr>
          <p:cNvSpPr txBox="1"/>
          <p:nvPr/>
        </p:nvSpPr>
        <p:spPr>
          <a:xfrm>
            <a:off x="198120" y="762000"/>
            <a:ext cx="8747760" cy="6109365"/>
          </a:xfrm>
          <a:prstGeom prst="rect">
            <a:avLst/>
          </a:prstGeom>
          <a:noFill/>
        </p:spPr>
        <p:txBody>
          <a:bodyPr wrap="square">
            <a:spAutoFit/>
          </a:bodyPr>
          <a:lstStyle/>
          <a:p>
            <a:pPr algn="just"/>
            <a:r>
              <a:rPr lang="en-US" sz="2300" dirty="0">
                <a:latin typeface="Calibri" panose="020F0502020204030204" pitchFamily="34" charset="0"/>
                <a:cs typeface="Calibri" panose="020F0502020204030204" pitchFamily="34" charset="0"/>
              </a:rPr>
              <a:t>B.E/A is positive for all values of mass number - it means that all nuclei are stable i.e., nuclear forces are attractive. </a:t>
            </a:r>
          </a:p>
          <a:p>
            <a:pPr algn="just"/>
            <a:endParaRPr lang="en-US" sz="2300" dirty="0">
              <a:latin typeface="Calibri" panose="020F0502020204030204" pitchFamily="34" charset="0"/>
              <a:cs typeface="Calibri" panose="020F0502020204030204" pitchFamily="34" charset="0"/>
            </a:endParaRPr>
          </a:p>
          <a:p>
            <a:pPr algn="just"/>
            <a:r>
              <a:rPr lang="en-US" sz="2300" dirty="0">
                <a:latin typeface="Calibri" panose="020F0502020204030204" pitchFamily="34" charset="0"/>
                <a:cs typeface="Calibri" panose="020F0502020204030204" pitchFamily="34" charset="0"/>
              </a:rPr>
              <a:t>For A&gt;20 the B.E is nearly constant, it can be concluded from here that inside nucleus nucleons exert attractive forces on neighboring nucleons only in limited number i.e., nuclear forces are saturated. </a:t>
            </a:r>
          </a:p>
          <a:p>
            <a:pPr algn="just"/>
            <a:endParaRPr lang="en-US" sz="2300" dirty="0">
              <a:latin typeface="Calibri" panose="020F0502020204030204" pitchFamily="34" charset="0"/>
              <a:cs typeface="Calibri" panose="020F0502020204030204" pitchFamily="34" charset="0"/>
            </a:endParaRPr>
          </a:p>
          <a:p>
            <a:pPr algn="just"/>
            <a:r>
              <a:rPr lang="en-US" sz="2300" dirty="0">
                <a:latin typeface="Calibri" panose="020F0502020204030204" pitchFamily="34" charset="0"/>
                <a:cs typeface="Calibri" panose="020F0502020204030204" pitchFamily="34" charset="0"/>
              </a:rPr>
              <a:t>The B.E for A=56 is maximum and then gradually decrease with increase in A and ultimately for heavy nuclei of A&gt;200 its value becomes nearly 7.6MeV that is heavy nuclei are relatively less stable. </a:t>
            </a:r>
          </a:p>
          <a:p>
            <a:pPr algn="just"/>
            <a:endParaRPr lang="en-US" sz="2300" dirty="0">
              <a:latin typeface="Calibri" panose="020F0502020204030204" pitchFamily="34" charset="0"/>
              <a:cs typeface="Calibri" panose="020F0502020204030204" pitchFamily="34" charset="0"/>
            </a:endParaRPr>
          </a:p>
          <a:p>
            <a:pPr algn="just"/>
            <a:r>
              <a:rPr lang="en-US" sz="2300" dirty="0">
                <a:latin typeface="Calibri" panose="020F0502020204030204" pitchFamily="34" charset="0"/>
                <a:cs typeface="Calibri" panose="020F0502020204030204" pitchFamily="34" charset="0"/>
              </a:rPr>
              <a:t>So, they split into two lighter nuclei (nuclear fission) the B/A increases and in the process tremendous energy is released. </a:t>
            </a:r>
          </a:p>
          <a:p>
            <a:pPr algn="just"/>
            <a:endParaRPr lang="en-US" sz="2300" dirty="0">
              <a:latin typeface="Calibri" panose="020F0502020204030204" pitchFamily="34" charset="0"/>
              <a:cs typeface="Calibri" panose="020F0502020204030204" pitchFamily="34" charset="0"/>
            </a:endParaRPr>
          </a:p>
          <a:p>
            <a:pPr algn="just"/>
            <a:r>
              <a:rPr lang="en-US" sz="2300" dirty="0">
                <a:latin typeface="Calibri" panose="020F0502020204030204" pitchFamily="34" charset="0"/>
                <a:cs typeface="Calibri" panose="020F0502020204030204" pitchFamily="34" charset="0"/>
              </a:rPr>
              <a:t>Similarly two lighter nuclei combine to form a relatively heavy nucleus (nuclear fusion) the B/A increases and in the process huge energy is released.</a:t>
            </a:r>
          </a:p>
        </p:txBody>
      </p:sp>
      <p:sp>
        <p:nvSpPr>
          <p:cNvPr id="5" name="Text Box 1">
            <a:extLst>
              <a:ext uri="{FF2B5EF4-FFF2-40B4-BE49-F238E27FC236}">
                <a16:creationId xmlns:a16="http://schemas.microsoft.com/office/drawing/2014/main" id="{2A73DCE8-C0AD-4817-BE6E-B8FDB939D675}"/>
              </a:ext>
            </a:extLst>
          </p:cNvPr>
          <p:cNvSpPr txBox="1">
            <a:spLocks noChangeArrowheads="1"/>
          </p:cNvSpPr>
          <p:nvPr/>
        </p:nvSpPr>
        <p:spPr bwMode="auto">
          <a:xfrm>
            <a:off x="381000" y="141623"/>
            <a:ext cx="83058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200" b="1" dirty="0">
                <a:solidFill>
                  <a:srgbClr val="990033"/>
                </a:solidFill>
                <a:latin typeface="Book Antiqua" panose="02040602050305030304" pitchFamily="18" charset="0"/>
              </a:rPr>
              <a:t>Conclusions of Binding Energy per Nucleon V/S Mass Number</a:t>
            </a:r>
          </a:p>
        </p:txBody>
      </p:sp>
    </p:spTree>
    <p:extLst>
      <p:ext uri="{BB962C8B-B14F-4D97-AF65-F5344CB8AC3E}">
        <p14:creationId xmlns:p14="http://schemas.microsoft.com/office/powerpoint/2010/main" val="532475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C7FC20-8357-47B0-B5F2-2974477E7D67}"/>
              </a:ext>
            </a:extLst>
          </p:cNvPr>
          <p:cNvSpPr>
            <a:spLocks noGrp="1"/>
          </p:cNvSpPr>
          <p:nvPr>
            <p:ph type="sldNum" sz="quarter" idx="12"/>
          </p:nvPr>
        </p:nvSpPr>
        <p:spPr/>
        <p:txBody>
          <a:bodyPr/>
          <a:lstStyle/>
          <a:p>
            <a:fld id="{C4A8EFBA-C9BC-40A8-B019-914AF4375C02}" type="slidenum">
              <a:rPr lang="en-US" smtClean="0"/>
              <a:pPr/>
              <a:t>33</a:t>
            </a:fld>
            <a:endParaRPr lang="en-US"/>
          </a:p>
        </p:txBody>
      </p:sp>
      <p:sp>
        <p:nvSpPr>
          <p:cNvPr id="4" name="TextBox 3">
            <a:extLst>
              <a:ext uri="{FF2B5EF4-FFF2-40B4-BE49-F238E27FC236}">
                <a16:creationId xmlns:a16="http://schemas.microsoft.com/office/drawing/2014/main" id="{233BD1D6-D3C1-49EA-BFD9-E374A304101D}"/>
              </a:ext>
            </a:extLst>
          </p:cNvPr>
          <p:cNvSpPr txBox="1"/>
          <p:nvPr/>
        </p:nvSpPr>
        <p:spPr>
          <a:xfrm>
            <a:off x="304800" y="304800"/>
            <a:ext cx="8382000" cy="2431435"/>
          </a:xfrm>
          <a:prstGeom prst="rect">
            <a:avLst/>
          </a:prstGeom>
          <a:noFill/>
        </p:spPr>
        <p:txBody>
          <a:bodyPr wrap="square">
            <a:spAutoFit/>
          </a:bodyPr>
          <a:lstStyle/>
          <a:p>
            <a:pPr algn="just"/>
            <a:r>
              <a:rPr lang="en-US" sz="3200" b="1" i="0" u="none" strike="noStrike" baseline="0" dirty="0">
                <a:solidFill>
                  <a:srgbClr val="00007A"/>
                </a:solidFill>
                <a:latin typeface="Calibri" panose="020F0502020204030204" pitchFamily="34" charset="0"/>
                <a:cs typeface="Calibri" panose="020F0502020204030204" pitchFamily="34" charset="0"/>
              </a:rPr>
              <a:t>Separation Energy </a:t>
            </a:r>
          </a:p>
          <a:p>
            <a:pPr algn="just"/>
            <a:r>
              <a:rPr lang="en-US" sz="2000" b="0" i="0" u="none" strike="noStrike" baseline="0" dirty="0">
                <a:solidFill>
                  <a:srgbClr val="000000"/>
                </a:solidFill>
                <a:latin typeface="Calibri" panose="020F0502020204030204" pitchFamily="34" charset="0"/>
                <a:cs typeface="Calibri" panose="020F0502020204030204" pitchFamily="34" charset="0"/>
              </a:rPr>
              <a:t>Separation energy is the amount of energy required to remove a nucleon from the nucleus.</a:t>
            </a:r>
          </a:p>
          <a:p>
            <a:pPr algn="just"/>
            <a:r>
              <a:rPr lang="en-US" sz="2000" b="1" i="0" u="none" strike="noStrike" baseline="0" dirty="0">
                <a:solidFill>
                  <a:srgbClr val="000000"/>
                </a:solidFill>
                <a:latin typeface="Calibri" panose="020F0502020204030204" pitchFamily="34" charset="0"/>
                <a:cs typeface="Calibri" panose="020F0502020204030204" pitchFamily="34" charset="0"/>
              </a:rPr>
              <a:t>Neutron Separation Energy S</a:t>
            </a:r>
            <a:r>
              <a:rPr lang="en-US" sz="2000" b="1" i="0" u="none" strike="noStrike" baseline="-25000" dirty="0">
                <a:solidFill>
                  <a:srgbClr val="000000"/>
                </a:solidFill>
                <a:latin typeface="Calibri" panose="020F0502020204030204" pitchFamily="34" charset="0"/>
                <a:cs typeface="Calibri" panose="020F0502020204030204" pitchFamily="34" charset="0"/>
              </a:rPr>
              <a:t>n</a:t>
            </a:r>
          </a:p>
          <a:p>
            <a:pPr algn="just"/>
            <a:r>
              <a:rPr lang="en-US" sz="2000" b="0" i="0" u="none" strike="noStrike" baseline="0" dirty="0">
                <a:solidFill>
                  <a:srgbClr val="000000"/>
                </a:solidFill>
                <a:latin typeface="Calibri" panose="020F0502020204030204" pitchFamily="34" charset="0"/>
                <a:cs typeface="Calibri" panose="020F0502020204030204" pitchFamily="34" charset="0"/>
              </a:rPr>
              <a:t>The neutron separation energy is the amount of energy needed to remove a neutron from a nucleus</a:t>
            </a:r>
            <a:r>
              <a:rPr lang="en-US" sz="2000" dirty="0">
                <a:solidFill>
                  <a:srgbClr val="000000"/>
                </a:solidFill>
                <a:latin typeface="Calibri" panose="020F0502020204030204" pitchFamily="34" charset="0"/>
                <a:cs typeface="Calibri" panose="020F0502020204030204" pitchFamily="34" charset="0"/>
              </a:rPr>
              <a:t> - </a:t>
            </a:r>
            <a:r>
              <a:rPr lang="en-US" sz="2000" b="0" i="0" u="none" strike="noStrike" baseline="0" dirty="0">
                <a:solidFill>
                  <a:srgbClr val="000000"/>
                </a:solidFill>
                <a:latin typeface="Calibri" panose="020F0502020204030204" pitchFamily="34" charset="0"/>
                <a:cs typeface="Calibri" panose="020F0502020204030204" pitchFamily="34" charset="0"/>
              </a:rPr>
              <a:t>Shows the stability of nuclei built from α-particles - Mass increasing in jumps of 4. </a:t>
            </a:r>
          </a:p>
        </p:txBody>
      </p:sp>
      <p:graphicFrame>
        <p:nvGraphicFramePr>
          <p:cNvPr id="5" name="Object 2">
            <a:extLst>
              <a:ext uri="{FF2B5EF4-FFF2-40B4-BE49-F238E27FC236}">
                <a16:creationId xmlns:a16="http://schemas.microsoft.com/office/drawing/2014/main" id="{4B6D5BB3-FB77-497D-AB85-D11B6B0CAC2A}"/>
              </a:ext>
            </a:extLst>
          </p:cNvPr>
          <p:cNvGraphicFramePr>
            <a:graphicFrameLocks noChangeAspect="1"/>
          </p:cNvGraphicFramePr>
          <p:nvPr>
            <p:extLst>
              <p:ext uri="{D42A27DB-BD31-4B8C-83A1-F6EECF244321}">
                <p14:modId xmlns:p14="http://schemas.microsoft.com/office/powerpoint/2010/main" val="1092053242"/>
              </p:ext>
            </p:extLst>
          </p:nvPr>
        </p:nvGraphicFramePr>
        <p:xfrm>
          <a:off x="5416208" y="4309031"/>
          <a:ext cx="3727792" cy="2496289"/>
        </p:xfrm>
        <a:graphic>
          <a:graphicData uri="http://schemas.openxmlformats.org/presentationml/2006/ole">
            <mc:AlternateContent xmlns:mc="http://schemas.openxmlformats.org/markup-compatibility/2006">
              <mc:Choice xmlns:v="urn:schemas-microsoft-com:vml" Requires="v">
                <p:oleObj name="Chart" r:id="rId2" imgW="9534525" imgH="5334000" progId="Excel.Chart.8">
                  <p:embed/>
                </p:oleObj>
              </mc:Choice>
              <mc:Fallback>
                <p:oleObj name="Chart" r:id="rId2" imgW="9534525" imgH="5334000" progId="Excel.Chart.8">
                  <p:embed/>
                  <p:pic>
                    <p:nvPicPr>
                      <p:cNvPr id="12290" name="Object 2">
                        <a:extLst>
                          <a:ext uri="{FF2B5EF4-FFF2-40B4-BE49-F238E27FC236}">
                            <a16:creationId xmlns:a16="http://schemas.microsoft.com/office/drawing/2014/main" id="{CD49110E-1036-4FBB-B507-233486198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208" y="4309031"/>
                        <a:ext cx="3727792" cy="2496289"/>
                      </a:xfrm>
                      <a:prstGeom prst="rect">
                        <a:avLst/>
                      </a:prstGeom>
                      <a:noFill/>
                      <a:ln>
                        <a:noFill/>
                      </a:ln>
                      <a:effectLst/>
                    </p:spPr>
                  </p:pic>
                </p:oleObj>
              </mc:Fallback>
            </mc:AlternateContent>
          </a:graphicData>
        </a:graphic>
      </p:graphicFrame>
      <p:sp>
        <p:nvSpPr>
          <p:cNvPr id="6" name="Text Box 17">
            <a:extLst>
              <a:ext uri="{FF2B5EF4-FFF2-40B4-BE49-F238E27FC236}">
                <a16:creationId xmlns:a16="http://schemas.microsoft.com/office/drawing/2014/main" id="{FCE842C4-AF2B-4AA4-9082-B8C708010BB4}"/>
              </a:ext>
            </a:extLst>
          </p:cNvPr>
          <p:cNvSpPr txBox="1">
            <a:spLocks noChangeArrowheads="1"/>
          </p:cNvSpPr>
          <p:nvPr/>
        </p:nvSpPr>
        <p:spPr bwMode="auto">
          <a:xfrm>
            <a:off x="318655" y="2736616"/>
            <a:ext cx="7111229" cy="461665"/>
          </a:xfrm>
          <a:prstGeom prst="rect">
            <a:avLst/>
          </a:prstGeom>
          <a:noFill/>
          <a:ln w="2857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en-US" sz="2400" dirty="0">
                <a:latin typeface="Calibri" panose="020F0502020204030204" pitchFamily="34" charset="0"/>
                <a:cs typeface="Calibri" panose="020F0502020204030204" pitchFamily="34" charset="0"/>
              </a:rPr>
              <a:t>S</a:t>
            </a:r>
            <a:r>
              <a:rPr lang="en-US" altLang="en-US" sz="2400" baseline="-25000" dirty="0">
                <a:latin typeface="Calibri" panose="020F0502020204030204" pitchFamily="34" charset="0"/>
                <a:cs typeface="Calibri" panose="020F0502020204030204" pitchFamily="34" charset="0"/>
              </a:rPr>
              <a:t>n</a:t>
            </a:r>
            <a:r>
              <a:rPr lang="en-US" altLang="en-US" sz="2400" dirty="0">
                <a:latin typeface="Calibri" panose="020F0502020204030204" pitchFamily="34" charset="0"/>
                <a:cs typeface="Calibri" panose="020F0502020204030204" pitchFamily="34" charset="0"/>
              </a:rPr>
              <a:t>(Z,N) = m(Z,N-1) + </a:t>
            </a:r>
            <a:r>
              <a:rPr lang="en-US" altLang="en-US" sz="2400" dirty="0" err="1">
                <a:latin typeface="Calibri" panose="020F0502020204030204" pitchFamily="34" charset="0"/>
                <a:cs typeface="Calibri" panose="020F0502020204030204" pitchFamily="34" charset="0"/>
              </a:rPr>
              <a:t>m</a:t>
            </a:r>
            <a:r>
              <a:rPr lang="en-US" altLang="en-US" sz="2400" baseline="-25000" dirty="0" err="1">
                <a:latin typeface="Calibri" panose="020F0502020204030204" pitchFamily="34" charset="0"/>
                <a:cs typeface="Calibri" panose="020F0502020204030204" pitchFamily="34" charset="0"/>
              </a:rPr>
              <a:t>n</a:t>
            </a:r>
            <a:r>
              <a:rPr lang="en-US" altLang="en-US" sz="2400" dirty="0">
                <a:latin typeface="Calibri" panose="020F0502020204030204" pitchFamily="34" charset="0"/>
                <a:cs typeface="Calibri" panose="020F0502020204030204" pitchFamily="34" charset="0"/>
              </a:rPr>
              <a:t> - m(Z,N) = -</a:t>
            </a:r>
            <a:r>
              <a:rPr lang="en-US" altLang="en-US" sz="2400" dirty="0" err="1">
                <a:latin typeface="Calibri" panose="020F0502020204030204" pitchFamily="34" charset="0"/>
                <a:cs typeface="Calibri" panose="020F0502020204030204" pitchFamily="34" charset="0"/>
              </a:rPr>
              <a:t>Q</a:t>
            </a:r>
            <a:r>
              <a:rPr lang="en-US" altLang="en-US" sz="2400" baseline="-25000" dirty="0" err="1">
                <a:latin typeface="Calibri" panose="020F0502020204030204" pitchFamily="34" charset="0"/>
                <a:cs typeface="Calibri" panose="020F0502020204030204" pitchFamily="34" charset="0"/>
              </a:rPr>
              <a:t>n</a:t>
            </a:r>
            <a:r>
              <a:rPr lang="en-US" altLang="en-US" sz="2400" dirty="0">
                <a:latin typeface="Calibri" panose="020F0502020204030204" pitchFamily="34" charset="0"/>
                <a:cs typeface="Calibri" panose="020F0502020204030204" pitchFamily="34" charset="0"/>
              </a:rPr>
              <a:t> for n-decay </a:t>
            </a:r>
          </a:p>
        </p:txBody>
      </p:sp>
      <p:sp>
        <p:nvSpPr>
          <p:cNvPr id="10" name="TextBox 9">
            <a:extLst>
              <a:ext uri="{FF2B5EF4-FFF2-40B4-BE49-F238E27FC236}">
                <a16:creationId xmlns:a16="http://schemas.microsoft.com/office/drawing/2014/main" id="{0216D944-74EF-4E69-9C1A-0E6870727E7F}"/>
              </a:ext>
            </a:extLst>
          </p:cNvPr>
          <p:cNvSpPr txBox="1"/>
          <p:nvPr/>
        </p:nvSpPr>
        <p:spPr>
          <a:xfrm>
            <a:off x="304800" y="3710702"/>
            <a:ext cx="8610600" cy="369332"/>
          </a:xfrm>
          <a:prstGeom prst="rect">
            <a:avLst/>
          </a:prstGeom>
          <a:noFill/>
        </p:spPr>
        <p:txBody>
          <a:bodyPr wrap="square">
            <a:spAutoFit/>
          </a:bodyPr>
          <a:lstStyle/>
          <a:p>
            <a:pPr algn="just"/>
            <a:r>
              <a:rPr lang="en-US" altLang="en-US" dirty="0">
                <a:latin typeface="Calibri" panose="020F0502020204030204" pitchFamily="34" charset="0"/>
                <a:cs typeface="Calibri" panose="020F0502020204030204" pitchFamily="34" charset="0"/>
              </a:rPr>
              <a:t>Neutron drip line is at S</a:t>
            </a:r>
            <a:r>
              <a:rPr lang="en-US" altLang="en-US" baseline="-25000" dirty="0">
                <a:latin typeface="Calibri" panose="020F0502020204030204" pitchFamily="34" charset="0"/>
                <a:cs typeface="Calibri" panose="020F0502020204030204" pitchFamily="34" charset="0"/>
              </a:rPr>
              <a:t>n  </a:t>
            </a:r>
            <a:r>
              <a:rPr lang="en-US" altLang="en-US" dirty="0">
                <a:latin typeface="Calibri" panose="020F0502020204030204" pitchFamily="34" charset="0"/>
                <a:cs typeface="Calibri" panose="020F0502020204030204" pitchFamily="34" charset="0"/>
              </a:rPr>
              <a:t>= 0, beyond the drip line S</a:t>
            </a:r>
            <a:r>
              <a:rPr lang="en-US" altLang="en-US" baseline="-25000" dirty="0">
                <a:latin typeface="Calibri" panose="020F0502020204030204" pitchFamily="34" charset="0"/>
                <a:cs typeface="Calibri" panose="020F0502020204030204" pitchFamily="34" charset="0"/>
              </a:rPr>
              <a:t>n</a:t>
            </a:r>
            <a:r>
              <a:rPr lang="en-US" altLang="en-US" dirty="0">
                <a:latin typeface="Calibri" panose="020F0502020204030204" pitchFamily="34" charset="0"/>
                <a:cs typeface="Calibri" panose="020F0502020204030204" pitchFamily="34" charset="0"/>
              </a:rPr>
              <a:t>&lt; 0 the nuclei are neutron unbound</a:t>
            </a:r>
          </a:p>
        </p:txBody>
      </p:sp>
      <p:sp>
        <p:nvSpPr>
          <p:cNvPr id="13" name="TextBox 12">
            <a:extLst>
              <a:ext uri="{FF2B5EF4-FFF2-40B4-BE49-F238E27FC236}">
                <a16:creationId xmlns:a16="http://schemas.microsoft.com/office/drawing/2014/main" id="{FE0394BD-5F0F-4B2F-9523-92AAAD39C33C}"/>
              </a:ext>
            </a:extLst>
          </p:cNvPr>
          <p:cNvSpPr txBox="1"/>
          <p:nvPr/>
        </p:nvSpPr>
        <p:spPr>
          <a:xfrm>
            <a:off x="304800" y="4080034"/>
            <a:ext cx="5512728" cy="1015663"/>
          </a:xfrm>
          <a:prstGeom prst="rect">
            <a:avLst/>
          </a:prstGeom>
          <a:noFill/>
        </p:spPr>
        <p:txBody>
          <a:bodyPr wrap="square">
            <a:spAutoFit/>
          </a:bodyPr>
          <a:lstStyle/>
          <a:p>
            <a:r>
              <a:rPr lang="en-US" altLang="en-US" sz="2000" b="1" dirty="0">
                <a:latin typeface="Calibri" panose="020F0502020204030204" pitchFamily="34" charset="0"/>
                <a:cs typeface="Calibri" panose="020F0502020204030204" pitchFamily="34" charset="0"/>
              </a:rPr>
              <a:t>Proton Separation Energy </a:t>
            </a:r>
            <a:r>
              <a:rPr lang="en-US" altLang="en-US" sz="2000" b="1" dirty="0" err="1">
                <a:latin typeface="Calibri" panose="020F0502020204030204" pitchFamily="34" charset="0"/>
                <a:cs typeface="Calibri" panose="020F0502020204030204" pitchFamily="34" charset="0"/>
              </a:rPr>
              <a:t>S</a:t>
            </a:r>
            <a:r>
              <a:rPr lang="en-US" altLang="en-US" sz="2000" b="1" baseline="-25000" dirty="0" err="1">
                <a:latin typeface="Calibri" panose="020F0502020204030204" pitchFamily="34" charset="0"/>
                <a:cs typeface="Calibri" panose="020F0502020204030204" pitchFamily="34" charset="0"/>
              </a:rPr>
              <a:t>p</a:t>
            </a:r>
            <a:endParaRPr lang="en-US" altLang="en-US" sz="2000" b="1" baseline="-25000" dirty="0">
              <a:latin typeface="Calibri" panose="020F0502020204030204" pitchFamily="34" charset="0"/>
              <a:cs typeface="Calibri" panose="020F0502020204030204" pitchFamily="34" charset="0"/>
            </a:endParaRPr>
          </a:p>
          <a:p>
            <a:r>
              <a:rPr lang="en-US" sz="2000" b="0" i="0" u="none" strike="noStrike" baseline="0" dirty="0">
                <a:solidFill>
                  <a:srgbClr val="000000"/>
                </a:solidFill>
                <a:latin typeface="Calibri" panose="020F0502020204030204" pitchFamily="34" charset="0"/>
                <a:cs typeface="Calibri" panose="020F0502020204030204" pitchFamily="34" charset="0"/>
              </a:rPr>
              <a:t>The proton separation energy is the amount of energy needed to remove a proton from a nucleus</a:t>
            </a:r>
            <a:endParaRPr lang="en-US" altLang="en-US" sz="2000" b="1" dirty="0">
              <a:latin typeface="Calibri" panose="020F0502020204030204" pitchFamily="34" charset="0"/>
              <a:cs typeface="Calibri" panose="020F0502020204030204" pitchFamily="34" charset="0"/>
            </a:endParaRPr>
          </a:p>
        </p:txBody>
      </p:sp>
      <p:sp>
        <p:nvSpPr>
          <p:cNvPr id="14" name="Text Box 9">
            <a:extLst>
              <a:ext uri="{FF2B5EF4-FFF2-40B4-BE49-F238E27FC236}">
                <a16:creationId xmlns:a16="http://schemas.microsoft.com/office/drawing/2014/main" id="{FA2D6390-906D-42F3-8BA2-37A21E510D9D}"/>
              </a:ext>
            </a:extLst>
          </p:cNvPr>
          <p:cNvSpPr txBox="1">
            <a:spLocks noChangeArrowheads="1"/>
          </p:cNvSpPr>
          <p:nvPr/>
        </p:nvSpPr>
        <p:spPr bwMode="auto">
          <a:xfrm>
            <a:off x="381057" y="5146453"/>
            <a:ext cx="4229043" cy="461665"/>
          </a:xfrm>
          <a:prstGeom prst="rect">
            <a:avLst/>
          </a:prstGeom>
          <a:noFill/>
          <a:ln w="2857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r>
              <a:rPr lang="en-US" altLang="en-US" sz="2400" dirty="0" err="1">
                <a:latin typeface="Calibri" panose="020F0502020204030204" pitchFamily="34" charset="0"/>
                <a:cs typeface="Calibri" panose="020F0502020204030204" pitchFamily="34" charset="0"/>
              </a:rPr>
              <a:t>S</a:t>
            </a:r>
            <a:r>
              <a:rPr lang="en-US" altLang="en-US" sz="2400" baseline="-25000" dirty="0" err="1">
                <a:latin typeface="Calibri" panose="020F0502020204030204" pitchFamily="34" charset="0"/>
                <a:cs typeface="Calibri" panose="020F0502020204030204" pitchFamily="34" charset="0"/>
              </a:rPr>
              <a:t>p</a:t>
            </a:r>
            <a:r>
              <a:rPr lang="en-US" altLang="en-US" sz="2400" dirty="0">
                <a:latin typeface="Calibri" panose="020F0502020204030204" pitchFamily="34" charset="0"/>
                <a:cs typeface="Calibri" panose="020F0502020204030204" pitchFamily="34" charset="0"/>
              </a:rPr>
              <a:t>(Z,N) = m(Z-1,N) + </a:t>
            </a:r>
            <a:r>
              <a:rPr lang="en-US" altLang="en-US" sz="2400" dirty="0" err="1">
                <a:latin typeface="Calibri" panose="020F0502020204030204" pitchFamily="34" charset="0"/>
                <a:cs typeface="Calibri" panose="020F0502020204030204" pitchFamily="34" charset="0"/>
              </a:rPr>
              <a:t>m</a:t>
            </a:r>
            <a:r>
              <a:rPr lang="en-US" altLang="en-US" sz="2400" baseline="-25000" dirty="0" err="1">
                <a:latin typeface="Calibri" panose="020F0502020204030204" pitchFamily="34" charset="0"/>
                <a:cs typeface="Calibri" panose="020F0502020204030204" pitchFamily="34" charset="0"/>
              </a:rPr>
              <a:t>p</a:t>
            </a:r>
            <a:r>
              <a:rPr lang="en-US" altLang="en-US" sz="2400" dirty="0">
                <a:latin typeface="Calibri" panose="020F0502020204030204" pitchFamily="34" charset="0"/>
                <a:cs typeface="Calibri" panose="020F0502020204030204" pitchFamily="34" charset="0"/>
              </a:rPr>
              <a:t> - m(Z,N) </a:t>
            </a:r>
          </a:p>
        </p:txBody>
      </p:sp>
      <p:sp>
        <p:nvSpPr>
          <p:cNvPr id="18" name="TextBox 17">
            <a:extLst>
              <a:ext uri="{FF2B5EF4-FFF2-40B4-BE49-F238E27FC236}">
                <a16:creationId xmlns:a16="http://schemas.microsoft.com/office/drawing/2014/main" id="{CCDE104E-B155-4105-877A-17B39594122E}"/>
              </a:ext>
            </a:extLst>
          </p:cNvPr>
          <p:cNvSpPr txBox="1"/>
          <p:nvPr/>
        </p:nvSpPr>
        <p:spPr>
          <a:xfrm>
            <a:off x="381057" y="6171684"/>
            <a:ext cx="4572000" cy="369332"/>
          </a:xfrm>
          <a:prstGeom prst="rect">
            <a:avLst/>
          </a:prstGeom>
          <a:noFill/>
        </p:spPr>
        <p:txBody>
          <a:bodyPr wrap="square">
            <a:spAutoFit/>
          </a:bodyPr>
          <a:lstStyle/>
          <a:p>
            <a:r>
              <a:rPr lang="en-US" altLang="en-US" dirty="0">
                <a:latin typeface="Calibri" panose="020F0502020204030204" pitchFamily="34" charset="0"/>
                <a:cs typeface="Calibri" panose="020F0502020204030204" pitchFamily="34" charset="0"/>
              </a:rPr>
              <a:t>Proton drip line is at </a:t>
            </a:r>
            <a:r>
              <a:rPr lang="en-US" altLang="en-US" dirty="0" err="1">
                <a:latin typeface="Calibri" panose="020F0502020204030204" pitchFamily="34" charset="0"/>
                <a:cs typeface="Calibri" panose="020F0502020204030204" pitchFamily="34" charset="0"/>
              </a:rPr>
              <a:t>Sp</a:t>
            </a:r>
            <a:r>
              <a:rPr lang="en-US" altLang="en-US" baseline="-25000" dirty="0">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 0</a:t>
            </a:r>
            <a:endParaRPr lang="en-US" dirty="0"/>
          </a:p>
        </p:txBody>
      </p:sp>
      <p:pic>
        <p:nvPicPr>
          <p:cNvPr id="22" name="Picture 21">
            <a:extLst>
              <a:ext uri="{FF2B5EF4-FFF2-40B4-BE49-F238E27FC236}">
                <a16:creationId xmlns:a16="http://schemas.microsoft.com/office/drawing/2014/main" id="{EFE70B76-5094-40BC-9E1D-F17CB505E8FA}"/>
              </a:ext>
            </a:extLst>
          </p:cNvPr>
          <p:cNvPicPr>
            <a:picLocks noChangeAspect="1"/>
          </p:cNvPicPr>
          <p:nvPr/>
        </p:nvPicPr>
        <p:blipFill>
          <a:blip r:embed="rId4"/>
          <a:stretch>
            <a:fillRect/>
          </a:stretch>
        </p:blipFill>
        <p:spPr>
          <a:xfrm>
            <a:off x="1295401" y="3263444"/>
            <a:ext cx="5791200" cy="450216"/>
          </a:xfrm>
          <a:prstGeom prst="rect">
            <a:avLst/>
          </a:prstGeom>
        </p:spPr>
      </p:pic>
      <p:pic>
        <p:nvPicPr>
          <p:cNvPr id="26" name="Picture 25">
            <a:extLst>
              <a:ext uri="{FF2B5EF4-FFF2-40B4-BE49-F238E27FC236}">
                <a16:creationId xmlns:a16="http://schemas.microsoft.com/office/drawing/2014/main" id="{123F6994-D2F2-4C9E-9A32-40C12A3720A9}"/>
              </a:ext>
            </a:extLst>
          </p:cNvPr>
          <p:cNvPicPr>
            <a:picLocks noChangeAspect="1"/>
          </p:cNvPicPr>
          <p:nvPr/>
        </p:nvPicPr>
        <p:blipFill>
          <a:blip r:embed="rId5"/>
          <a:stretch>
            <a:fillRect/>
          </a:stretch>
        </p:blipFill>
        <p:spPr>
          <a:xfrm>
            <a:off x="0" y="5723261"/>
            <a:ext cx="5512729" cy="396129"/>
          </a:xfrm>
          <a:prstGeom prst="rect">
            <a:avLst/>
          </a:prstGeom>
        </p:spPr>
      </p:pic>
    </p:spTree>
    <p:extLst>
      <p:ext uri="{BB962C8B-B14F-4D97-AF65-F5344CB8AC3E}">
        <p14:creationId xmlns:p14="http://schemas.microsoft.com/office/powerpoint/2010/main" val="856712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a:extLst>
              <a:ext uri="{FF2B5EF4-FFF2-40B4-BE49-F238E27FC236}">
                <a16:creationId xmlns:a16="http://schemas.microsoft.com/office/drawing/2014/main" id="{D2163ED7-F26A-4185-897B-E82028EB9379}"/>
              </a:ext>
            </a:extLst>
          </p:cNvPr>
          <p:cNvSpPr txBox="1">
            <a:spLocks noChangeArrowheads="1"/>
          </p:cNvSpPr>
          <p:nvPr/>
        </p:nvSpPr>
        <p:spPr bwMode="auto">
          <a:xfrm>
            <a:off x="3168128" y="100710"/>
            <a:ext cx="2842168" cy="603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800" b="1" dirty="0">
                <a:solidFill>
                  <a:srgbClr val="800000"/>
                </a:solidFill>
              </a:rPr>
              <a:t>Nuclear Size</a:t>
            </a:r>
          </a:p>
        </p:txBody>
      </p:sp>
      <p:sp>
        <p:nvSpPr>
          <p:cNvPr id="9219" name="Text Box 2">
            <a:extLst>
              <a:ext uri="{FF2B5EF4-FFF2-40B4-BE49-F238E27FC236}">
                <a16:creationId xmlns:a16="http://schemas.microsoft.com/office/drawing/2014/main" id="{6889AF14-CEB7-45C9-BF1B-A34A0FD03E5B}"/>
              </a:ext>
            </a:extLst>
          </p:cNvPr>
          <p:cNvSpPr txBox="1">
            <a:spLocks noChangeArrowheads="1"/>
          </p:cNvSpPr>
          <p:nvPr/>
        </p:nvSpPr>
        <p:spPr bwMode="auto">
          <a:xfrm>
            <a:off x="395788" y="731864"/>
            <a:ext cx="6221162" cy="1400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bg1"/>
                </a:solidFill>
                <a:latin typeface="Arial" panose="020B0604020202020204" pitchFamily="34" charset="0"/>
                <a:cs typeface="AR PL UMing HK" charset="0"/>
              </a:defRPr>
            </a:lvl9pPr>
          </a:lstStyle>
          <a:p>
            <a:pPr eaLnBrk="1" hangingPunct="1">
              <a:spcBef>
                <a:spcPts val="700"/>
              </a:spcBef>
              <a:buFont typeface="Arial" panose="020B0604020202020204" pitchFamily="34" charset="0"/>
              <a:buChar char="•"/>
            </a:pPr>
            <a:r>
              <a:rPr lang="en-US" altLang="en-US" sz="2400" dirty="0">
                <a:solidFill>
                  <a:srgbClr val="000000"/>
                </a:solidFill>
              </a:rPr>
              <a:t>Scattering experiments determine size</a:t>
            </a:r>
          </a:p>
          <a:p>
            <a:pPr eaLnBrk="1" hangingPunct="1">
              <a:spcBef>
                <a:spcPts val="700"/>
              </a:spcBef>
              <a:buFont typeface="Arial" panose="020B0604020202020204" pitchFamily="34" charset="0"/>
              <a:buChar char="•"/>
            </a:pPr>
            <a:r>
              <a:rPr lang="en-US" altLang="en-US" sz="2400" dirty="0">
                <a:solidFill>
                  <a:srgbClr val="000000"/>
                </a:solidFill>
              </a:rPr>
              <a:t>Measured in femtometers </a:t>
            </a:r>
          </a:p>
          <a:p>
            <a:pPr eaLnBrk="1" hangingPunct="1">
              <a:spcBef>
                <a:spcPts val="700"/>
              </a:spcBef>
              <a:buFont typeface="Arial" panose="020B0604020202020204" pitchFamily="34" charset="0"/>
              <a:buChar char="•"/>
            </a:pPr>
            <a:r>
              <a:rPr lang="en-US" altLang="en-US" sz="2400" dirty="0">
                <a:solidFill>
                  <a:srgbClr val="000000"/>
                </a:solidFill>
              </a:rPr>
              <a:t>All nuclei have nearly the same density</a:t>
            </a:r>
          </a:p>
        </p:txBody>
      </p:sp>
      <p:graphicFrame>
        <p:nvGraphicFramePr>
          <p:cNvPr id="9223" name="Object 10">
            <a:extLst>
              <a:ext uri="{FF2B5EF4-FFF2-40B4-BE49-F238E27FC236}">
                <a16:creationId xmlns:a16="http://schemas.microsoft.com/office/drawing/2014/main" id="{C9D736F3-9C50-4BB5-A4CE-06B51F00FBE9}"/>
              </a:ext>
            </a:extLst>
          </p:cNvPr>
          <p:cNvGraphicFramePr>
            <a:graphicFrameLocks noChangeAspect="1"/>
          </p:cNvGraphicFramePr>
          <p:nvPr>
            <p:extLst>
              <p:ext uri="{D42A27DB-BD31-4B8C-83A1-F6EECF244321}">
                <p14:modId xmlns:p14="http://schemas.microsoft.com/office/powerpoint/2010/main" val="2277024469"/>
              </p:ext>
            </p:extLst>
          </p:nvPr>
        </p:nvGraphicFramePr>
        <p:xfrm>
          <a:off x="1036063" y="6248769"/>
          <a:ext cx="1794559" cy="409892"/>
        </p:xfrm>
        <a:graphic>
          <a:graphicData uri="http://schemas.openxmlformats.org/presentationml/2006/ole">
            <mc:AlternateContent xmlns:mc="http://schemas.openxmlformats.org/markup-compatibility/2006">
              <mc:Choice xmlns:v="urn:schemas-microsoft-com:vml" Requires="v">
                <p:oleObj r:id="rId3" imgW="548215" imgH="226651" progId="">
                  <p:embed/>
                </p:oleObj>
              </mc:Choice>
              <mc:Fallback>
                <p:oleObj r:id="rId3" imgW="548215" imgH="226651" progId="">
                  <p:embed/>
                  <p:pic>
                    <p:nvPicPr>
                      <p:cNvPr id="9223" name="Object 10">
                        <a:extLst>
                          <a:ext uri="{FF2B5EF4-FFF2-40B4-BE49-F238E27FC236}">
                            <a16:creationId xmlns:a16="http://schemas.microsoft.com/office/drawing/2014/main" id="{C9D736F3-9C50-4BB5-A4CE-06B51F00F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063" y="6248769"/>
                        <a:ext cx="1794559" cy="409892"/>
                      </a:xfrm>
                      <a:prstGeom prst="rect">
                        <a:avLst/>
                      </a:prstGeom>
                      <a:noFill/>
                      <a:ln>
                        <a:noFill/>
                      </a:ln>
                      <a:effectLst/>
                    </p:spPr>
                  </p:pic>
                </p:oleObj>
              </mc:Fallback>
            </mc:AlternateContent>
          </a:graphicData>
        </a:graphic>
      </p:graphicFrame>
      <p:sp>
        <p:nvSpPr>
          <p:cNvPr id="13" name="Text Box 4">
            <a:extLst>
              <a:ext uri="{FF2B5EF4-FFF2-40B4-BE49-F238E27FC236}">
                <a16:creationId xmlns:a16="http://schemas.microsoft.com/office/drawing/2014/main" id="{FB7F836B-0129-4502-9536-855126CA8995}"/>
              </a:ext>
            </a:extLst>
          </p:cNvPr>
          <p:cNvSpPr txBox="1">
            <a:spLocks noChangeArrowheads="1"/>
          </p:cNvSpPr>
          <p:nvPr/>
        </p:nvSpPr>
        <p:spPr bwMode="auto">
          <a:xfrm>
            <a:off x="734057" y="2231931"/>
            <a:ext cx="360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dirty="0"/>
              <a:t>For an atomic nucleus </a:t>
            </a:r>
          </a:p>
        </p:txBody>
      </p:sp>
      <p:graphicFrame>
        <p:nvGraphicFramePr>
          <p:cNvPr id="14" name="Object 5">
            <a:extLst>
              <a:ext uri="{FF2B5EF4-FFF2-40B4-BE49-F238E27FC236}">
                <a16:creationId xmlns:a16="http://schemas.microsoft.com/office/drawing/2014/main" id="{B310999D-69E8-40D4-8BBE-580449AEB42C}"/>
              </a:ext>
            </a:extLst>
          </p:cNvPr>
          <p:cNvGraphicFramePr>
            <a:graphicFrameLocks noChangeAspect="1"/>
          </p:cNvGraphicFramePr>
          <p:nvPr>
            <p:extLst>
              <p:ext uri="{D42A27DB-BD31-4B8C-83A1-F6EECF244321}">
                <p14:modId xmlns:p14="http://schemas.microsoft.com/office/powerpoint/2010/main" val="3558444195"/>
              </p:ext>
            </p:extLst>
          </p:nvPr>
        </p:nvGraphicFramePr>
        <p:xfrm>
          <a:off x="4429125" y="2231931"/>
          <a:ext cx="1044575" cy="954087"/>
        </p:xfrm>
        <a:graphic>
          <a:graphicData uri="http://schemas.openxmlformats.org/presentationml/2006/ole">
            <mc:AlternateContent xmlns:mc="http://schemas.openxmlformats.org/markup-compatibility/2006">
              <mc:Choice xmlns:v="urn:schemas-microsoft-com:vml" Requires="v">
                <p:oleObj name="Equation" r:id="rId5" imgW="444114" imgH="406048" progId="Equation.3">
                  <p:embed/>
                </p:oleObj>
              </mc:Choice>
              <mc:Fallback>
                <p:oleObj name="Equation" r:id="rId5" imgW="444114" imgH="406048" progId="Equation.3">
                  <p:embed/>
                  <p:pic>
                    <p:nvPicPr>
                      <p:cNvPr id="14" name="Object 5">
                        <a:extLst>
                          <a:ext uri="{FF2B5EF4-FFF2-40B4-BE49-F238E27FC236}">
                            <a16:creationId xmlns:a16="http://schemas.microsoft.com/office/drawing/2014/main" id="{B310999D-69E8-40D4-8BBE-580449AEB4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25" y="2231931"/>
                        <a:ext cx="1044575" cy="95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Text Box 6">
            <a:extLst>
              <a:ext uri="{FF2B5EF4-FFF2-40B4-BE49-F238E27FC236}">
                <a16:creationId xmlns:a16="http://schemas.microsoft.com/office/drawing/2014/main" id="{D4C8EC05-6BB1-4E75-9580-42E8CC62786E}"/>
              </a:ext>
            </a:extLst>
          </p:cNvPr>
          <p:cNvSpPr txBox="1">
            <a:spLocks noChangeArrowheads="1"/>
          </p:cNvSpPr>
          <p:nvPr/>
        </p:nvSpPr>
        <p:spPr bwMode="auto">
          <a:xfrm>
            <a:off x="516907" y="3319625"/>
            <a:ext cx="585261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200" dirty="0"/>
              <a:t>This implies the density of an atomic nucleus is independent of A.</a:t>
            </a:r>
          </a:p>
        </p:txBody>
      </p:sp>
      <p:graphicFrame>
        <p:nvGraphicFramePr>
          <p:cNvPr id="16" name="Object 7">
            <a:extLst>
              <a:ext uri="{FF2B5EF4-FFF2-40B4-BE49-F238E27FC236}">
                <a16:creationId xmlns:a16="http://schemas.microsoft.com/office/drawing/2014/main" id="{5E015C02-22F6-4517-93FB-DC81553932B3}"/>
              </a:ext>
            </a:extLst>
          </p:cNvPr>
          <p:cNvGraphicFramePr>
            <a:graphicFrameLocks noChangeAspect="1"/>
          </p:cNvGraphicFramePr>
          <p:nvPr>
            <p:extLst>
              <p:ext uri="{D42A27DB-BD31-4B8C-83A1-F6EECF244321}">
                <p14:modId xmlns:p14="http://schemas.microsoft.com/office/powerpoint/2010/main" val="1821745883"/>
              </p:ext>
            </p:extLst>
          </p:nvPr>
        </p:nvGraphicFramePr>
        <p:xfrm>
          <a:off x="517525" y="4035425"/>
          <a:ext cx="1992313" cy="1346200"/>
        </p:xfrm>
        <a:graphic>
          <a:graphicData uri="http://schemas.openxmlformats.org/presentationml/2006/ole">
            <mc:AlternateContent xmlns:mc="http://schemas.openxmlformats.org/markup-compatibility/2006">
              <mc:Choice xmlns:v="urn:schemas-microsoft-com:vml" Requires="v">
                <p:oleObj name="Equation" r:id="rId7" imgW="901309" imgH="609336" progId="Equation.3">
                  <p:embed/>
                </p:oleObj>
              </mc:Choice>
              <mc:Fallback>
                <p:oleObj name="Equation" r:id="rId7" imgW="901309" imgH="609336" progId="Equation.3">
                  <p:embed/>
                  <p:pic>
                    <p:nvPicPr>
                      <p:cNvPr id="16" name="Object 7">
                        <a:extLst>
                          <a:ext uri="{FF2B5EF4-FFF2-40B4-BE49-F238E27FC236}">
                            <a16:creationId xmlns:a16="http://schemas.microsoft.com/office/drawing/2014/main" id="{5E015C02-22F6-4517-93FB-DC81553932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525" y="4035425"/>
                        <a:ext cx="1992313" cy="134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 name="Object 9">
            <a:extLst>
              <a:ext uri="{FF2B5EF4-FFF2-40B4-BE49-F238E27FC236}">
                <a16:creationId xmlns:a16="http://schemas.microsoft.com/office/drawing/2014/main" id="{D585608D-F500-42A0-9B99-ECBF689707ED}"/>
              </a:ext>
            </a:extLst>
          </p:cNvPr>
          <p:cNvGraphicFramePr>
            <a:graphicFrameLocks noChangeAspect="1"/>
          </p:cNvGraphicFramePr>
          <p:nvPr>
            <p:extLst>
              <p:ext uri="{D42A27DB-BD31-4B8C-83A1-F6EECF244321}">
                <p14:modId xmlns:p14="http://schemas.microsoft.com/office/powerpoint/2010/main" val="3537922"/>
              </p:ext>
            </p:extLst>
          </p:nvPr>
        </p:nvGraphicFramePr>
        <p:xfrm>
          <a:off x="939800" y="5345005"/>
          <a:ext cx="1270000" cy="576263"/>
        </p:xfrm>
        <a:graphic>
          <a:graphicData uri="http://schemas.openxmlformats.org/presentationml/2006/ole">
            <mc:AlternateContent xmlns:mc="http://schemas.openxmlformats.org/markup-compatibility/2006">
              <mc:Choice xmlns:v="urn:schemas-microsoft-com:vml" Requires="v">
                <p:oleObj name="Equation" r:id="rId9" imgW="558558" imgH="253890" progId="Equation.3">
                  <p:embed/>
                </p:oleObj>
              </mc:Choice>
              <mc:Fallback>
                <p:oleObj name="Equation" r:id="rId9" imgW="558558" imgH="253890" progId="Equation.3">
                  <p:embed/>
                  <p:pic>
                    <p:nvPicPr>
                      <p:cNvPr id="18" name="Object 9">
                        <a:extLst>
                          <a:ext uri="{FF2B5EF4-FFF2-40B4-BE49-F238E27FC236}">
                            <a16:creationId xmlns:a16="http://schemas.microsoft.com/office/drawing/2014/main" id="{D585608D-F500-42A0-9B99-ECBF689707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800" y="5345005"/>
                        <a:ext cx="12700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 Box 10">
            <a:extLst>
              <a:ext uri="{FF2B5EF4-FFF2-40B4-BE49-F238E27FC236}">
                <a16:creationId xmlns:a16="http://schemas.microsoft.com/office/drawing/2014/main" id="{85CBA27F-7948-4156-B620-627AFFED0F20}"/>
              </a:ext>
            </a:extLst>
          </p:cNvPr>
          <p:cNvSpPr txBox="1">
            <a:spLocks noChangeArrowheads="1"/>
          </p:cNvSpPr>
          <p:nvPr/>
        </p:nvSpPr>
        <p:spPr bwMode="auto">
          <a:xfrm>
            <a:off x="395788" y="5820088"/>
            <a:ext cx="41762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200" dirty="0"/>
              <a:t>where r</a:t>
            </a:r>
            <a:r>
              <a:rPr lang="en-US" altLang="en-US" sz="2200" baseline="-25000" dirty="0"/>
              <a:t>0 </a:t>
            </a:r>
            <a:r>
              <a:rPr lang="en-US" altLang="en-US" sz="2200" dirty="0"/>
              <a:t>= 1.2</a:t>
            </a:r>
            <a:r>
              <a:rPr lang="en-US" altLang="en-US" sz="2200" dirty="0">
                <a:sym typeface="Symbol" panose="05050102010706020507" pitchFamily="18" charset="2"/>
              </a:rPr>
              <a:t>10</a:t>
            </a:r>
            <a:r>
              <a:rPr lang="en-US" altLang="en-US" sz="2200" baseline="30000" dirty="0">
                <a:sym typeface="Symbol" panose="05050102010706020507" pitchFamily="18" charset="2"/>
              </a:rPr>
              <a:t>-15</a:t>
            </a:r>
            <a:r>
              <a:rPr lang="en-US" altLang="en-US" sz="2200" dirty="0">
                <a:sym typeface="Symbol" panose="05050102010706020507" pitchFamily="18" charset="2"/>
              </a:rPr>
              <a:t> m = 1.2 </a:t>
            </a:r>
            <a:r>
              <a:rPr lang="en-US" altLang="en-US" sz="2200" dirty="0" err="1">
                <a:sym typeface="Symbol" panose="05050102010706020507" pitchFamily="18" charset="2"/>
              </a:rPr>
              <a:t>fm</a:t>
            </a:r>
            <a:endParaRPr lang="en-US" altLang="en-US" sz="2200" dirty="0">
              <a:sym typeface="Symbol" panose="05050102010706020507" pitchFamily="18" charset="2"/>
            </a:endParaRPr>
          </a:p>
        </p:txBody>
      </p:sp>
      <p:pic>
        <p:nvPicPr>
          <p:cNvPr id="20" name="Picture 19">
            <a:extLst>
              <a:ext uri="{FF2B5EF4-FFF2-40B4-BE49-F238E27FC236}">
                <a16:creationId xmlns:a16="http://schemas.microsoft.com/office/drawing/2014/main" id="{D5939F55-4221-4882-8855-A716E4196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6055" y="502968"/>
            <a:ext cx="2369637" cy="3321787"/>
          </a:xfrm>
          <a:prstGeom prst="rect">
            <a:avLst/>
          </a:prstGeom>
        </p:spPr>
      </p:pic>
      <p:sp>
        <p:nvSpPr>
          <p:cNvPr id="21" name="Text Box 4">
            <a:extLst>
              <a:ext uri="{FF2B5EF4-FFF2-40B4-BE49-F238E27FC236}">
                <a16:creationId xmlns:a16="http://schemas.microsoft.com/office/drawing/2014/main" id="{0BBA2EEF-D4B1-44B0-9367-6C7BA8E59EB5}"/>
              </a:ext>
            </a:extLst>
          </p:cNvPr>
          <p:cNvSpPr txBox="1">
            <a:spLocks noChangeArrowheads="1"/>
          </p:cNvSpPr>
          <p:nvPr/>
        </p:nvSpPr>
        <p:spPr bwMode="auto">
          <a:xfrm>
            <a:off x="2655562" y="4087704"/>
            <a:ext cx="626013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100000"/>
              </a:spcBef>
            </a:pPr>
            <a:r>
              <a:rPr lang="en-US" altLang="en-US" sz="2200" dirty="0">
                <a:latin typeface="Calibri" panose="020F0502020204030204" pitchFamily="34" charset="0"/>
                <a:cs typeface="Calibri" panose="020F0502020204030204" pitchFamily="34" charset="0"/>
              </a:rPr>
              <a:t>Example: Find the radius and volume of the nucleus</a:t>
            </a:r>
          </a:p>
        </p:txBody>
      </p:sp>
      <p:graphicFrame>
        <p:nvGraphicFramePr>
          <p:cNvPr id="22" name="Object 5">
            <a:extLst>
              <a:ext uri="{FF2B5EF4-FFF2-40B4-BE49-F238E27FC236}">
                <a16:creationId xmlns:a16="http://schemas.microsoft.com/office/drawing/2014/main" id="{D6969B08-8D40-4C2D-8459-C18D783CEE46}"/>
              </a:ext>
            </a:extLst>
          </p:cNvPr>
          <p:cNvGraphicFramePr>
            <a:graphicFrameLocks noChangeAspect="1"/>
          </p:cNvGraphicFramePr>
          <p:nvPr>
            <p:extLst>
              <p:ext uri="{D42A27DB-BD31-4B8C-83A1-F6EECF244321}">
                <p14:modId xmlns:p14="http://schemas.microsoft.com/office/powerpoint/2010/main" val="2154002893"/>
              </p:ext>
            </p:extLst>
          </p:nvPr>
        </p:nvGraphicFramePr>
        <p:xfrm>
          <a:off x="7543801" y="4416061"/>
          <a:ext cx="796672" cy="540072"/>
        </p:xfrm>
        <a:graphic>
          <a:graphicData uri="http://schemas.openxmlformats.org/presentationml/2006/ole">
            <mc:AlternateContent xmlns:mc="http://schemas.openxmlformats.org/markup-compatibility/2006">
              <mc:Choice xmlns:v="urn:schemas-microsoft-com:vml" Requires="v">
                <p:oleObj name="Equation" r:id="rId12" imgW="355446" imgH="241195" progId="Equation.3">
                  <p:embed/>
                </p:oleObj>
              </mc:Choice>
              <mc:Fallback>
                <p:oleObj name="Equation" r:id="rId12" imgW="355446" imgH="241195" progId="Equation.3">
                  <p:embed/>
                  <p:pic>
                    <p:nvPicPr>
                      <p:cNvPr id="12296" name="Object 5">
                        <a:extLst>
                          <a:ext uri="{FF2B5EF4-FFF2-40B4-BE49-F238E27FC236}">
                            <a16:creationId xmlns:a16="http://schemas.microsoft.com/office/drawing/2014/main" id="{1B54C388-68C0-4B52-A3AD-2C95B0A29D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3801" y="4416061"/>
                        <a:ext cx="796672" cy="540072"/>
                      </a:xfrm>
                      <a:prstGeom prst="rect">
                        <a:avLst/>
                      </a:prstGeom>
                      <a:noFill/>
                      <a:ln>
                        <a:noFill/>
                      </a:ln>
                      <a:effectLst/>
                    </p:spPr>
                  </p:pic>
                </p:oleObj>
              </mc:Fallback>
            </mc:AlternateContent>
          </a:graphicData>
        </a:graphic>
      </p:graphicFrame>
      <p:sp>
        <p:nvSpPr>
          <p:cNvPr id="23" name="Text Box 8">
            <a:extLst>
              <a:ext uri="{FF2B5EF4-FFF2-40B4-BE49-F238E27FC236}">
                <a16:creationId xmlns:a16="http://schemas.microsoft.com/office/drawing/2014/main" id="{ED15C212-377F-42BF-81D5-8A28A9874668}"/>
              </a:ext>
            </a:extLst>
          </p:cNvPr>
          <p:cNvSpPr txBox="1">
            <a:spLocks noChangeArrowheads="1"/>
          </p:cNvSpPr>
          <p:nvPr/>
        </p:nvSpPr>
        <p:spPr bwMode="auto">
          <a:xfrm>
            <a:off x="2655562" y="4670251"/>
            <a:ext cx="21351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dirty="0"/>
              <a:t>The radius is</a:t>
            </a:r>
          </a:p>
        </p:txBody>
      </p:sp>
      <p:graphicFrame>
        <p:nvGraphicFramePr>
          <p:cNvPr id="24" name="Object 6">
            <a:extLst>
              <a:ext uri="{FF2B5EF4-FFF2-40B4-BE49-F238E27FC236}">
                <a16:creationId xmlns:a16="http://schemas.microsoft.com/office/drawing/2014/main" id="{EFB03223-7F62-4C7D-A1FC-B32F8BCE80CB}"/>
              </a:ext>
            </a:extLst>
          </p:cNvPr>
          <p:cNvGraphicFramePr>
            <a:graphicFrameLocks noChangeAspect="1"/>
          </p:cNvGraphicFramePr>
          <p:nvPr>
            <p:extLst>
              <p:ext uri="{D42A27DB-BD31-4B8C-83A1-F6EECF244321}">
                <p14:modId xmlns:p14="http://schemas.microsoft.com/office/powerpoint/2010/main" val="503653594"/>
              </p:ext>
            </p:extLst>
          </p:nvPr>
        </p:nvGraphicFramePr>
        <p:xfrm>
          <a:off x="3126601" y="5020814"/>
          <a:ext cx="5767387" cy="488010"/>
        </p:xfrm>
        <a:graphic>
          <a:graphicData uri="http://schemas.openxmlformats.org/presentationml/2006/ole">
            <mc:AlternateContent xmlns:mc="http://schemas.openxmlformats.org/markup-compatibility/2006">
              <mc:Choice xmlns:v="urn:schemas-microsoft-com:vml" Requires="v">
                <p:oleObj name="Equation" r:id="rId14" imgW="2997200" imgH="254000" progId="Equation.3">
                  <p:embed/>
                </p:oleObj>
              </mc:Choice>
              <mc:Fallback>
                <p:oleObj name="Equation" r:id="rId14" imgW="2997200" imgH="254000" progId="Equation.3">
                  <p:embed/>
                  <p:pic>
                    <p:nvPicPr>
                      <p:cNvPr id="12292" name="Object 6">
                        <a:extLst>
                          <a:ext uri="{FF2B5EF4-FFF2-40B4-BE49-F238E27FC236}">
                            <a16:creationId xmlns:a16="http://schemas.microsoft.com/office/drawing/2014/main" id="{68D12E0B-AB64-419A-AD02-129B1657FD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26601" y="5020814"/>
                        <a:ext cx="5767387" cy="488010"/>
                      </a:xfrm>
                      <a:prstGeom prst="rect">
                        <a:avLst/>
                      </a:prstGeom>
                      <a:noFill/>
                      <a:ln>
                        <a:noFill/>
                      </a:ln>
                      <a:effectLst/>
                    </p:spPr>
                  </p:pic>
                </p:oleObj>
              </mc:Fallback>
            </mc:AlternateContent>
          </a:graphicData>
        </a:graphic>
      </p:graphicFrame>
      <p:sp>
        <p:nvSpPr>
          <p:cNvPr id="25" name="Text Box 9">
            <a:extLst>
              <a:ext uri="{FF2B5EF4-FFF2-40B4-BE49-F238E27FC236}">
                <a16:creationId xmlns:a16="http://schemas.microsoft.com/office/drawing/2014/main" id="{98651C1D-9C74-4D44-AF6A-C54498FC092A}"/>
              </a:ext>
            </a:extLst>
          </p:cNvPr>
          <p:cNvSpPr txBox="1">
            <a:spLocks noChangeArrowheads="1"/>
          </p:cNvSpPr>
          <p:nvPr/>
        </p:nvSpPr>
        <p:spPr bwMode="auto">
          <a:xfrm>
            <a:off x="5208869" y="5646520"/>
            <a:ext cx="21812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000" dirty="0"/>
              <a:t>The volume is</a:t>
            </a:r>
          </a:p>
        </p:txBody>
      </p:sp>
      <p:graphicFrame>
        <p:nvGraphicFramePr>
          <p:cNvPr id="26" name="Object 7">
            <a:extLst>
              <a:ext uri="{FF2B5EF4-FFF2-40B4-BE49-F238E27FC236}">
                <a16:creationId xmlns:a16="http://schemas.microsoft.com/office/drawing/2014/main" id="{8B8BBB71-285D-466C-9CCF-A4B0411625A7}"/>
              </a:ext>
            </a:extLst>
          </p:cNvPr>
          <p:cNvGraphicFramePr>
            <a:graphicFrameLocks noChangeAspect="1"/>
          </p:cNvGraphicFramePr>
          <p:nvPr>
            <p:extLst>
              <p:ext uri="{D42A27DB-BD31-4B8C-83A1-F6EECF244321}">
                <p14:modId xmlns:p14="http://schemas.microsoft.com/office/powerpoint/2010/main" val="2969334194"/>
              </p:ext>
            </p:extLst>
          </p:nvPr>
        </p:nvGraphicFramePr>
        <p:xfrm>
          <a:off x="5648716" y="6015208"/>
          <a:ext cx="3062693" cy="742082"/>
        </p:xfrm>
        <a:graphic>
          <a:graphicData uri="http://schemas.openxmlformats.org/presentationml/2006/ole">
            <mc:AlternateContent xmlns:mc="http://schemas.openxmlformats.org/markup-compatibility/2006">
              <mc:Choice xmlns:v="urn:schemas-microsoft-com:vml" Requires="v">
                <p:oleObj name="Equation" r:id="rId16" imgW="1625600" imgH="393700" progId="Equation.3">
                  <p:embed/>
                </p:oleObj>
              </mc:Choice>
              <mc:Fallback>
                <p:oleObj name="Equation" r:id="rId16" imgW="1625600" imgH="393700" progId="Equation.3">
                  <p:embed/>
                  <p:pic>
                    <p:nvPicPr>
                      <p:cNvPr id="12293" name="Object 7">
                        <a:extLst>
                          <a:ext uri="{FF2B5EF4-FFF2-40B4-BE49-F238E27FC236}">
                            <a16:creationId xmlns:a16="http://schemas.microsoft.com/office/drawing/2014/main" id="{0FF6904E-77D4-4BDD-BDF8-93FCA4A3984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48716" y="6015208"/>
                        <a:ext cx="3062693" cy="7420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08570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a:extLst>
              <a:ext uri="{FF2B5EF4-FFF2-40B4-BE49-F238E27FC236}">
                <a16:creationId xmlns:a16="http://schemas.microsoft.com/office/drawing/2014/main" id="{1E98D660-EAB6-4E29-8829-755E7296FEB9}"/>
              </a:ext>
            </a:extLst>
          </p:cNvPr>
          <p:cNvSpPr>
            <a:spLocks noGrp="1"/>
          </p:cNvSpPr>
          <p:nvPr>
            <p:ph type="sldNum" sz="quarter" idx="12"/>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78C812A-D858-44AB-85A0-006ACC5F13AF}" type="slidenum">
              <a:rPr lang="en-US" altLang="en-US" sz="1400"/>
              <a:pPr/>
              <a:t>35</a:t>
            </a:fld>
            <a:endParaRPr lang="en-US" altLang="en-US" sz="1400"/>
          </a:p>
        </p:txBody>
      </p:sp>
      <p:sp>
        <p:nvSpPr>
          <p:cNvPr id="10" name="TextBox 9">
            <a:extLst>
              <a:ext uri="{FF2B5EF4-FFF2-40B4-BE49-F238E27FC236}">
                <a16:creationId xmlns:a16="http://schemas.microsoft.com/office/drawing/2014/main" id="{EEB54474-E0C8-44F5-A3C7-C07D3EA8F3D1}"/>
              </a:ext>
            </a:extLst>
          </p:cNvPr>
          <p:cNvSpPr txBox="1"/>
          <p:nvPr/>
        </p:nvSpPr>
        <p:spPr>
          <a:xfrm>
            <a:off x="282662" y="402618"/>
            <a:ext cx="8828087" cy="6355586"/>
          </a:xfrm>
          <a:prstGeom prst="rect">
            <a:avLst/>
          </a:prstGeom>
          <a:noFill/>
        </p:spPr>
        <p:txBody>
          <a:bodyPr wrap="square">
            <a:spAutoFit/>
          </a:bodyPr>
          <a:lstStyle/>
          <a:p>
            <a:pPr algn="just">
              <a:lnSpc>
                <a:spcPct val="150000"/>
              </a:lnSpc>
            </a:pPr>
            <a:r>
              <a:rPr lang="en-US" sz="2200" b="0" i="0" u="none" strike="noStrike" baseline="0" dirty="0">
                <a:solidFill>
                  <a:srgbClr val="000000"/>
                </a:solidFill>
                <a:latin typeface="Calibri" panose="020F0502020204030204" pitchFamily="34" charset="0"/>
                <a:cs typeface="Calibri" panose="020F0502020204030204" pitchFamily="34" charset="0"/>
              </a:rPr>
              <a:t>The </a:t>
            </a:r>
            <a:r>
              <a:rPr lang="en-US" sz="2200" b="1" i="1" u="none" strike="noStrike" baseline="0" dirty="0">
                <a:solidFill>
                  <a:srgbClr val="C00000"/>
                </a:solidFill>
                <a:latin typeface="Calibri" panose="020F0502020204030204" pitchFamily="34" charset="0"/>
                <a:cs typeface="Calibri" panose="020F0502020204030204" pitchFamily="34" charset="0"/>
              </a:rPr>
              <a:t>size of a nucleus </a:t>
            </a:r>
            <a:r>
              <a:rPr lang="en-US" sz="2200" b="0" i="0" u="none" strike="noStrike" baseline="0" dirty="0">
                <a:solidFill>
                  <a:srgbClr val="000000"/>
                </a:solidFill>
                <a:latin typeface="Calibri" panose="020F0502020204030204" pitchFamily="34" charset="0"/>
                <a:cs typeface="Calibri" panose="020F0502020204030204" pitchFamily="34" charset="0"/>
              </a:rPr>
              <a:t>may be determined using two sorts of interaction:</a:t>
            </a:r>
          </a:p>
          <a:p>
            <a:pPr algn="l">
              <a:lnSpc>
                <a:spcPct val="150000"/>
              </a:lnSpc>
            </a:pPr>
            <a:r>
              <a:rPr lang="en-US" sz="2200" b="1" i="0" u="none" strike="noStrike" baseline="0" dirty="0">
                <a:solidFill>
                  <a:srgbClr val="800000"/>
                </a:solidFill>
                <a:latin typeface="Calibri" panose="020F0502020204030204" pitchFamily="34" charset="0"/>
                <a:cs typeface="Calibri" panose="020F0502020204030204" pitchFamily="34" charset="0"/>
              </a:rPr>
              <a:t>1) </a:t>
            </a:r>
            <a:r>
              <a:rPr lang="en-US" sz="2200" b="1" i="1" u="none" strike="noStrike" baseline="0" dirty="0">
                <a:solidFill>
                  <a:srgbClr val="800000"/>
                </a:solidFill>
                <a:latin typeface="Calibri" panose="020F0502020204030204" pitchFamily="34" charset="0"/>
                <a:cs typeface="Calibri" panose="020F0502020204030204" pitchFamily="34" charset="0"/>
              </a:rPr>
              <a:t>Electromagnetic Interaction </a:t>
            </a:r>
            <a:r>
              <a:rPr lang="en-US" sz="2200" b="0" i="0" u="none" strike="noStrike" baseline="0" dirty="0">
                <a:solidFill>
                  <a:srgbClr val="000000"/>
                </a:solidFill>
                <a:latin typeface="Calibri" panose="020F0502020204030204" pitchFamily="34" charset="0"/>
                <a:cs typeface="Calibri" panose="020F0502020204030204" pitchFamily="34" charset="0"/>
              </a:rPr>
              <a:t>gives the </a:t>
            </a:r>
            <a:r>
              <a:rPr lang="en-US" sz="2200" b="1" i="1" u="none" strike="noStrike" baseline="0" dirty="0">
                <a:solidFill>
                  <a:srgbClr val="000000"/>
                </a:solidFill>
                <a:latin typeface="Calibri" panose="020F0502020204030204" pitchFamily="34" charset="0"/>
                <a:cs typeface="Calibri" panose="020F0502020204030204" pitchFamily="34" charset="0"/>
              </a:rPr>
              <a:t>charge distribution </a:t>
            </a:r>
            <a:r>
              <a:rPr lang="en-US" sz="2200" b="0" i="0" u="none" strike="noStrike" baseline="0" dirty="0">
                <a:solidFill>
                  <a:srgbClr val="000000"/>
                </a:solidFill>
                <a:latin typeface="Calibri" panose="020F0502020204030204" pitchFamily="34" charset="0"/>
                <a:cs typeface="Calibri" panose="020F0502020204030204" pitchFamily="34" charset="0"/>
              </a:rPr>
              <a:t>of protons</a:t>
            </a:r>
          </a:p>
          <a:p>
            <a:pPr algn="l">
              <a:lnSpc>
                <a:spcPct val="150000"/>
              </a:lnSpc>
            </a:pPr>
            <a:r>
              <a:rPr lang="en-US" sz="2200" b="0" i="0" u="none" strike="noStrike" baseline="0" dirty="0">
                <a:solidFill>
                  <a:srgbClr val="000000"/>
                </a:solidFill>
                <a:latin typeface="Calibri" panose="020F0502020204030204" pitchFamily="34" charset="0"/>
                <a:cs typeface="Calibri" panose="020F0502020204030204" pitchFamily="34" charset="0"/>
              </a:rPr>
              <a:t>inside the nucleus, e.g.</a:t>
            </a:r>
          </a:p>
          <a:p>
            <a:pPr marL="342900" indent="-342900" algn="l">
              <a:lnSpc>
                <a:spcPct val="150000"/>
              </a:lnSpc>
              <a:buFont typeface="Arial" panose="020B0604020202020204" pitchFamily="34" charset="0"/>
              <a:buChar char="•"/>
            </a:pPr>
            <a:r>
              <a:rPr lang="en-US" sz="2200" b="0" i="0" u="none" strike="noStrike" baseline="0" dirty="0">
                <a:solidFill>
                  <a:srgbClr val="000000"/>
                </a:solidFill>
                <a:latin typeface="Calibri" panose="020F0502020204030204" pitchFamily="34" charset="0"/>
                <a:cs typeface="Calibri" panose="020F0502020204030204" pitchFamily="34" charset="0"/>
              </a:rPr>
              <a:t>electron scattering</a:t>
            </a:r>
          </a:p>
          <a:p>
            <a:pPr marL="342900" indent="-342900" algn="l">
              <a:lnSpc>
                <a:spcPct val="150000"/>
              </a:lnSpc>
              <a:buFont typeface="Arial" panose="020B0604020202020204" pitchFamily="34" charset="0"/>
              <a:buChar char="•"/>
            </a:pPr>
            <a:r>
              <a:rPr lang="en-US" sz="2200" b="0" i="0" u="none" strike="noStrike" baseline="0" dirty="0">
                <a:solidFill>
                  <a:srgbClr val="000000"/>
                </a:solidFill>
                <a:latin typeface="Calibri" panose="020F0502020204030204" pitchFamily="34" charset="0"/>
                <a:cs typeface="Calibri" panose="020F0502020204030204" pitchFamily="34" charset="0"/>
              </a:rPr>
              <a:t>muonic atoms</a:t>
            </a:r>
          </a:p>
          <a:p>
            <a:pPr marL="342900" indent="-342900" algn="l">
              <a:lnSpc>
                <a:spcPct val="150000"/>
              </a:lnSpc>
              <a:buFont typeface="Arial" panose="020B0604020202020204" pitchFamily="34" charset="0"/>
              <a:buChar char="•"/>
            </a:pPr>
            <a:r>
              <a:rPr lang="en-US" sz="2200" b="0" i="0" u="none" strike="noStrike" baseline="0" dirty="0">
                <a:solidFill>
                  <a:srgbClr val="000000"/>
                </a:solidFill>
                <a:latin typeface="Calibri" panose="020F0502020204030204" pitchFamily="34" charset="0"/>
                <a:cs typeface="Calibri" panose="020F0502020204030204" pitchFamily="34" charset="0"/>
              </a:rPr>
              <a:t>mirror nuclei</a:t>
            </a:r>
          </a:p>
          <a:p>
            <a:pPr algn="l">
              <a:lnSpc>
                <a:spcPct val="150000"/>
              </a:lnSpc>
            </a:pPr>
            <a:r>
              <a:rPr lang="en-US" sz="2200" b="1" i="0" u="none" strike="noStrike" baseline="0" dirty="0">
                <a:solidFill>
                  <a:srgbClr val="800000"/>
                </a:solidFill>
                <a:latin typeface="Calibri" panose="020F0502020204030204" pitchFamily="34" charset="0"/>
                <a:cs typeface="Calibri" panose="020F0502020204030204" pitchFamily="34" charset="0"/>
              </a:rPr>
              <a:t>2) </a:t>
            </a:r>
            <a:r>
              <a:rPr lang="en-US" sz="2200" b="1" i="1" u="none" strike="noStrike" baseline="0" dirty="0">
                <a:solidFill>
                  <a:srgbClr val="800000"/>
                </a:solidFill>
                <a:latin typeface="Calibri" panose="020F0502020204030204" pitchFamily="34" charset="0"/>
                <a:cs typeface="Calibri" panose="020F0502020204030204" pitchFamily="34" charset="0"/>
              </a:rPr>
              <a:t>Strong Interaction (Nuclear Force Method)</a:t>
            </a:r>
            <a:r>
              <a:rPr lang="en-US" sz="2200" b="1" i="0" u="none" strike="noStrike" baseline="0" dirty="0">
                <a:solidFill>
                  <a:srgbClr val="800000"/>
                </a:solidFill>
                <a:latin typeface="Calibri" panose="020F0502020204030204" pitchFamily="34" charset="0"/>
                <a:cs typeface="Calibri" panose="020F0502020204030204" pitchFamily="34" charset="0"/>
              </a:rPr>
              <a:t> </a:t>
            </a:r>
            <a:r>
              <a:rPr lang="en-US" sz="2200" b="0" i="0" u="none" strike="noStrike" baseline="0" dirty="0">
                <a:solidFill>
                  <a:srgbClr val="000000"/>
                </a:solidFill>
                <a:latin typeface="Calibri" panose="020F0502020204030204" pitchFamily="34" charset="0"/>
                <a:cs typeface="Calibri" panose="020F0502020204030204" pitchFamily="34" charset="0"/>
              </a:rPr>
              <a:t>gives matter distribution of protons and neutrons inside the nucleus. Sample nuclear and charge interactions at the same time – more complex, e.g.</a:t>
            </a:r>
          </a:p>
          <a:p>
            <a:pPr marL="342900" indent="-342900" algn="l">
              <a:lnSpc>
                <a:spcPct val="150000"/>
              </a:lnSpc>
              <a:buFont typeface="Arial" panose="020B0604020202020204" pitchFamily="34" charset="0"/>
              <a:buChar char="•"/>
            </a:pPr>
            <a:r>
              <a:rPr lang="en-US" sz="2200" b="0" i="0" u="none" strike="noStrike" baseline="0" dirty="0">
                <a:solidFill>
                  <a:srgbClr val="000000"/>
                </a:solidFill>
                <a:latin typeface="Calibri" panose="020F0502020204030204" pitchFamily="34" charset="0"/>
                <a:cs typeface="Calibri" panose="020F0502020204030204" pitchFamily="34" charset="0"/>
              </a:rPr>
              <a:t>particle scattering </a:t>
            </a:r>
            <a:r>
              <a:rPr lang="en-US" sz="2200" b="0" i="0" u="none" strike="noStrike" baseline="0" dirty="0">
                <a:solidFill>
                  <a:srgbClr val="808080"/>
                </a:solidFill>
                <a:latin typeface="Calibri" panose="020F0502020204030204" pitchFamily="34" charset="0"/>
                <a:cs typeface="Calibri" panose="020F0502020204030204" pitchFamily="34" charset="0"/>
              </a:rPr>
              <a:t>(Rutherford)</a:t>
            </a:r>
          </a:p>
          <a:p>
            <a:pPr marL="342900" indent="-342900" algn="l">
              <a:lnSpc>
                <a:spcPct val="150000"/>
              </a:lnSpc>
              <a:buFont typeface="Arial" panose="020B0604020202020204" pitchFamily="34" charset="0"/>
              <a:buChar char="•"/>
            </a:pPr>
            <a:r>
              <a:rPr lang="en-US" sz="2200" b="0" i="0" u="none" strike="noStrike" baseline="0" dirty="0">
                <a:solidFill>
                  <a:srgbClr val="000000"/>
                </a:solidFill>
                <a:latin typeface="Calibri" panose="020F0502020204030204" pitchFamily="34" charset="0"/>
                <a:cs typeface="Calibri" panose="020F0502020204030204" pitchFamily="34" charset="0"/>
              </a:rPr>
              <a:t>proton and neutron scattering</a:t>
            </a:r>
          </a:p>
          <a:p>
            <a:pPr marL="342900" indent="-342900" algn="l">
              <a:buFont typeface="Arial" panose="020B0604020202020204" pitchFamily="34" charset="0"/>
              <a:buChar char="•"/>
            </a:pPr>
            <a:r>
              <a:rPr lang="en-US" sz="2200" b="0" i="0" u="none" strike="noStrike" baseline="0" dirty="0">
                <a:solidFill>
                  <a:srgbClr val="000000"/>
                </a:solidFill>
                <a:latin typeface="Calibri" panose="020F0502020204030204" pitchFamily="34" charset="0"/>
                <a:cs typeface="Calibri" panose="020F0502020204030204" pitchFamily="34" charset="0"/>
              </a:rPr>
              <a:t>Lifetime of  particle emitters </a:t>
            </a:r>
          </a:p>
          <a:p>
            <a:pPr marL="342900" indent="-342900" algn="l">
              <a:buFont typeface="Arial" panose="020B0604020202020204" pitchFamily="34" charset="0"/>
              <a:buChar char="•"/>
            </a:pPr>
            <a:r>
              <a:rPr lang="en-US" sz="2200" dirty="0">
                <a:solidFill>
                  <a:srgbClr val="000000"/>
                </a:solidFill>
                <a:latin typeface="Calibri" panose="020F0502020204030204" pitchFamily="34" charset="0"/>
                <a:cs typeface="Calibri" panose="020F0502020204030204" pitchFamily="34" charset="0"/>
              </a:rPr>
              <a:t>π</a:t>
            </a:r>
            <a:r>
              <a:rPr lang="en-US" sz="2200" b="0" i="0" u="none" strike="noStrike" baseline="0" dirty="0">
                <a:solidFill>
                  <a:srgbClr val="000000"/>
                </a:solidFill>
                <a:latin typeface="Calibri" panose="020F0502020204030204" pitchFamily="34" charset="0"/>
                <a:cs typeface="Calibri" panose="020F0502020204030204" pitchFamily="34" charset="0"/>
              </a:rPr>
              <a:t>-mesic X-rays.</a:t>
            </a:r>
            <a:endParaRPr lang="en-US" sz="2200" dirty="0">
              <a:latin typeface="Calibri" panose="020F0502020204030204" pitchFamily="34" charset="0"/>
              <a:cs typeface="Calibri" panose="020F0502020204030204" pitchFamily="34" charset="0"/>
            </a:endParaRPr>
          </a:p>
        </p:txBody>
      </p:sp>
      <p:sp>
        <p:nvSpPr>
          <p:cNvPr id="11" name="Text Box 1">
            <a:extLst>
              <a:ext uri="{FF2B5EF4-FFF2-40B4-BE49-F238E27FC236}">
                <a16:creationId xmlns:a16="http://schemas.microsoft.com/office/drawing/2014/main" id="{15937C97-7464-4DA7-9E0A-240BDA017625}"/>
              </a:ext>
            </a:extLst>
          </p:cNvPr>
          <p:cNvSpPr txBox="1">
            <a:spLocks noChangeArrowheads="1"/>
          </p:cNvSpPr>
          <p:nvPr/>
        </p:nvSpPr>
        <p:spPr bwMode="auto">
          <a:xfrm>
            <a:off x="3168128" y="100710"/>
            <a:ext cx="2842168" cy="603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800" b="1" dirty="0">
                <a:solidFill>
                  <a:srgbClr val="800000"/>
                </a:solidFill>
              </a:rPr>
              <a:t>Nuclear Size</a:t>
            </a:r>
          </a:p>
        </p:txBody>
      </p:sp>
    </p:spTree>
    <p:extLst>
      <p:ext uri="{BB962C8B-B14F-4D97-AF65-F5344CB8AC3E}">
        <p14:creationId xmlns:p14="http://schemas.microsoft.com/office/powerpoint/2010/main" val="3847086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70BE6C-997C-4BB3-9CA2-9D530F7308DB}"/>
              </a:ext>
            </a:extLst>
          </p:cNvPr>
          <p:cNvSpPr>
            <a:spLocks noGrp="1"/>
          </p:cNvSpPr>
          <p:nvPr>
            <p:ph type="sldNum" sz="quarter" idx="12"/>
          </p:nvPr>
        </p:nvSpPr>
        <p:spPr/>
        <p:txBody>
          <a:bodyPr/>
          <a:lstStyle/>
          <a:p>
            <a:fld id="{C4A8EFBA-C9BC-40A8-B019-914AF4375C02}" type="slidenum">
              <a:rPr lang="en-US" smtClean="0"/>
              <a:pPr/>
              <a:t>36</a:t>
            </a:fld>
            <a:endParaRPr lang="en-US"/>
          </a:p>
        </p:txBody>
      </p:sp>
      <p:pic>
        <p:nvPicPr>
          <p:cNvPr id="4" name="Picture 3">
            <a:extLst>
              <a:ext uri="{FF2B5EF4-FFF2-40B4-BE49-F238E27FC236}">
                <a16:creationId xmlns:a16="http://schemas.microsoft.com/office/drawing/2014/main" id="{5BCEC9C4-F2E1-4AE5-B0E0-BB6EBE053C66}"/>
              </a:ext>
            </a:extLst>
          </p:cNvPr>
          <p:cNvPicPr>
            <a:picLocks noChangeAspect="1"/>
          </p:cNvPicPr>
          <p:nvPr/>
        </p:nvPicPr>
        <p:blipFill>
          <a:blip r:embed="rId2"/>
          <a:stretch>
            <a:fillRect/>
          </a:stretch>
        </p:blipFill>
        <p:spPr>
          <a:xfrm>
            <a:off x="97057" y="685800"/>
            <a:ext cx="9055256" cy="5486400"/>
          </a:xfrm>
          <a:prstGeom prst="rect">
            <a:avLst/>
          </a:prstGeom>
        </p:spPr>
      </p:pic>
      <p:sp>
        <p:nvSpPr>
          <p:cNvPr id="6" name="Text Box 1">
            <a:extLst>
              <a:ext uri="{FF2B5EF4-FFF2-40B4-BE49-F238E27FC236}">
                <a16:creationId xmlns:a16="http://schemas.microsoft.com/office/drawing/2014/main" id="{2547993E-AFEA-4886-90E4-8DC3861DF5CE}"/>
              </a:ext>
            </a:extLst>
          </p:cNvPr>
          <p:cNvSpPr txBox="1">
            <a:spLocks noChangeArrowheads="1"/>
          </p:cNvSpPr>
          <p:nvPr/>
        </p:nvSpPr>
        <p:spPr bwMode="auto">
          <a:xfrm>
            <a:off x="1690985" y="162658"/>
            <a:ext cx="5929015" cy="603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800" b="1" dirty="0">
                <a:solidFill>
                  <a:srgbClr val="800000"/>
                </a:solidFill>
              </a:rPr>
              <a:t>Nuclear Size: Electron Scattering</a:t>
            </a:r>
          </a:p>
        </p:txBody>
      </p:sp>
    </p:spTree>
    <p:extLst>
      <p:ext uri="{BB962C8B-B14F-4D97-AF65-F5344CB8AC3E}">
        <p14:creationId xmlns:p14="http://schemas.microsoft.com/office/powerpoint/2010/main" val="2570879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22465E-B88B-42C0-BAC6-382BEA93DB21}"/>
              </a:ext>
            </a:extLst>
          </p:cNvPr>
          <p:cNvSpPr>
            <a:spLocks noGrp="1"/>
          </p:cNvSpPr>
          <p:nvPr>
            <p:ph type="sldNum" sz="quarter" idx="12"/>
          </p:nvPr>
        </p:nvSpPr>
        <p:spPr/>
        <p:txBody>
          <a:bodyPr/>
          <a:lstStyle/>
          <a:p>
            <a:fld id="{C4A8EFBA-C9BC-40A8-B019-914AF4375C02}" type="slidenum">
              <a:rPr lang="en-US" smtClean="0"/>
              <a:pPr/>
              <a:t>37</a:t>
            </a:fld>
            <a:endParaRPr lang="en-US"/>
          </a:p>
        </p:txBody>
      </p:sp>
      <p:sp>
        <p:nvSpPr>
          <p:cNvPr id="7" name="TextBox 6">
            <a:extLst>
              <a:ext uri="{FF2B5EF4-FFF2-40B4-BE49-F238E27FC236}">
                <a16:creationId xmlns:a16="http://schemas.microsoft.com/office/drawing/2014/main" id="{16B4AEE1-AD58-40F0-BC22-8AE4EC11804B}"/>
              </a:ext>
            </a:extLst>
          </p:cNvPr>
          <p:cNvSpPr txBox="1"/>
          <p:nvPr/>
        </p:nvSpPr>
        <p:spPr>
          <a:xfrm>
            <a:off x="438149" y="766475"/>
            <a:ext cx="8267700" cy="5847755"/>
          </a:xfrm>
          <a:prstGeom prst="rect">
            <a:avLst/>
          </a:prstGeom>
          <a:noFill/>
        </p:spPr>
        <p:txBody>
          <a:bodyPr wrap="square">
            <a:spAutoFit/>
          </a:bodyPr>
          <a:lstStyle/>
          <a:p>
            <a:pPr algn="just"/>
            <a:r>
              <a:rPr lang="en-US" sz="2200" dirty="0">
                <a:latin typeface="Calibri" panose="020F0502020204030204" pitchFamily="34" charset="0"/>
                <a:cs typeface="Calibri" panose="020F0502020204030204" pitchFamily="34" charset="0"/>
              </a:rPr>
              <a:t>In this method elastic scattering of high energy electrons is studied and from the knowledge of the scattered electrons, the radius constant R</a:t>
            </a:r>
            <a:r>
              <a:rPr lang="en-US" sz="2200" baseline="-25000" dirty="0">
                <a:latin typeface="Calibri" panose="020F0502020204030204" pitchFamily="34" charset="0"/>
                <a:cs typeface="Calibri" panose="020F0502020204030204" pitchFamily="34" charset="0"/>
              </a:rPr>
              <a:t>0</a:t>
            </a:r>
            <a:r>
              <a:rPr lang="en-US" sz="2200" dirty="0">
                <a:latin typeface="Calibri" panose="020F0502020204030204" pitchFamily="34" charset="0"/>
                <a:cs typeface="Calibri" panose="020F0502020204030204" pitchFamily="34" charset="0"/>
              </a:rPr>
              <a:t> is computed (from R=R</a:t>
            </a:r>
            <a:r>
              <a:rPr lang="en-US" sz="2200" baseline="-25000" dirty="0">
                <a:latin typeface="Calibri" panose="020F0502020204030204" pitchFamily="34" charset="0"/>
                <a:cs typeface="Calibri" panose="020F0502020204030204" pitchFamily="34" charset="0"/>
              </a:rPr>
              <a:t>o</a:t>
            </a:r>
            <a:r>
              <a:rPr lang="en-US" sz="2200" dirty="0">
                <a:latin typeface="Calibri" panose="020F0502020204030204" pitchFamily="34" charset="0"/>
                <a:cs typeface="Calibri" panose="020F0502020204030204" pitchFamily="34" charset="0"/>
              </a:rPr>
              <a:t>A</a:t>
            </a:r>
            <a:r>
              <a:rPr lang="en-US" sz="2200" baseline="30000" dirty="0">
                <a:latin typeface="Calibri" panose="020F0502020204030204" pitchFamily="34" charset="0"/>
                <a:cs typeface="Calibri" panose="020F0502020204030204" pitchFamily="34" charset="0"/>
              </a:rPr>
              <a:t>1/3</a:t>
            </a:r>
            <a:r>
              <a:rPr lang="en-US" sz="2200" dirty="0">
                <a:latin typeface="Calibri" panose="020F0502020204030204" pitchFamily="34" charset="0"/>
                <a:cs typeface="Calibri" panose="020F0502020204030204" pitchFamily="34" charset="0"/>
              </a:rPr>
              <a:t>). The reduced de Broglie wavelength of a 200 MeV electron is about 10</a:t>
            </a:r>
            <a:r>
              <a:rPr lang="en-US" sz="2200" baseline="30000" dirty="0">
                <a:latin typeface="Calibri" panose="020F0502020204030204" pitchFamily="34" charset="0"/>
                <a:cs typeface="Calibri" panose="020F0502020204030204" pitchFamily="34" charset="0"/>
              </a:rPr>
              <a:t>-13</a:t>
            </a:r>
            <a:r>
              <a:rPr lang="en-US" sz="2200" dirty="0">
                <a:latin typeface="Calibri" panose="020F0502020204030204" pitchFamily="34" charset="0"/>
                <a:cs typeface="Calibri" panose="020F0502020204030204" pitchFamily="34" charset="0"/>
              </a:rPr>
              <a:t> cm. And therefore such particles which interact strongly with electric charges are very useful for probing the nucleus. The experiment was performed by Hofstadter and others at Sandford University. </a:t>
            </a:r>
          </a:p>
          <a:p>
            <a:pPr algn="just"/>
            <a:endParaRPr lang="en-US" sz="2200" dirty="0">
              <a:latin typeface="Calibri" panose="020F0502020204030204" pitchFamily="34" charset="0"/>
              <a:cs typeface="Calibri" panose="020F0502020204030204" pitchFamily="34" charset="0"/>
            </a:endParaRPr>
          </a:p>
          <a:p>
            <a:pPr algn="just"/>
            <a:r>
              <a:rPr lang="en-US" sz="2200" dirty="0">
                <a:latin typeface="Calibri" panose="020F0502020204030204" pitchFamily="34" charset="0"/>
                <a:cs typeface="Calibri" panose="020F0502020204030204" pitchFamily="34" charset="0"/>
              </a:rPr>
              <a:t>The electron beam from a linear accelerator after momentum analysis is allowed in the scattering chamber with the help of two deflecting magnets. In the center of the scattering chamber, the beam passes through a thin gold foil (or any other scattering material) and the electrons scattered by the electric fields of the nuclei then fall on a magnetic spectrometer when they again undergo momentum analysis to record only the elastic events. The spectrometer can be rotated about an axis through the target so that the intensity of scattered electrons can be observed as a function of angle </a:t>
            </a:r>
            <a:r>
              <a:rPr lang="el-GR" sz="2200" dirty="0">
                <a:latin typeface="Calibri" panose="020F0502020204030204" pitchFamily="34" charset="0"/>
                <a:cs typeface="Calibri" panose="020F0502020204030204" pitchFamily="34" charset="0"/>
              </a:rPr>
              <a:t>θ</a:t>
            </a:r>
            <a:r>
              <a:rPr lang="en-US" sz="2200" dirty="0">
                <a:latin typeface="Calibri" panose="020F0502020204030204" pitchFamily="34" charset="0"/>
                <a:cs typeface="Calibri" panose="020F0502020204030204" pitchFamily="34" charset="0"/>
              </a:rPr>
              <a:t>   </a:t>
            </a:r>
            <a:r>
              <a:rPr lang="en-US" dirty="0"/>
              <a:t>.</a:t>
            </a:r>
          </a:p>
        </p:txBody>
      </p:sp>
      <p:sp>
        <p:nvSpPr>
          <p:cNvPr id="10" name="Text Box 1">
            <a:extLst>
              <a:ext uri="{FF2B5EF4-FFF2-40B4-BE49-F238E27FC236}">
                <a16:creationId xmlns:a16="http://schemas.microsoft.com/office/drawing/2014/main" id="{446A1A1D-CC74-4078-ABC9-A35BEB5A9CAE}"/>
              </a:ext>
            </a:extLst>
          </p:cNvPr>
          <p:cNvSpPr txBox="1">
            <a:spLocks noChangeArrowheads="1"/>
          </p:cNvSpPr>
          <p:nvPr/>
        </p:nvSpPr>
        <p:spPr bwMode="auto">
          <a:xfrm>
            <a:off x="2140892" y="162658"/>
            <a:ext cx="4862215" cy="603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800" b="1" dirty="0">
                <a:solidFill>
                  <a:srgbClr val="800000"/>
                </a:solidFill>
              </a:rPr>
              <a:t>Electron Scattering Method</a:t>
            </a:r>
          </a:p>
        </p:txBody>
      </p:sp>
    </p:spTree>
    <p:extLst>
      <p:ext uri="{BB962C8B-B14F-4D97-AF65-F5344CB8AC3E}">
        <p14:creationId xmlns:p14="http://schemas.microsoft.com/office/powerpoint/2010/main" val="2088088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5D0D8-7CF6-4935-A52D-F5FF1835477A}"/>
              </a:ext>
            </a:extLst>
          </p:cNvPr>
          <p:cNvSpPr>
            <a:spLocks noGrp="1"/>
          </p:cNvSpPr>
          <p:nvPr>
            <p:ph type="sldNum" sz="quarter" idx="12"/>
          </p:nvPr>
        </p:nvSpPr>
        <p:spPr/>
        <p:txBody>
          <a:bodyPr/>
          <a:lstStyle/>
          <a:p>
            <a:fld id="{C4A8EFBA-C9BC-40A8-B019-914AF4375C02}" type="slidenum">
              <a:rPr lang="en-US" smtClean="0"/>
              <a:pPr/>
              <a:t>38</a:t>
            </a:fld>
            <a:endParaRPr lang="en-US"/>
          </a:p>
        </p:txBody>
      </p:sp>
      <p:pic>
        <p:nvPicPr>
          <p:cNvPr id="4" name="Picture 3">
            <a:extLst>
              <a:ext uri="{FF2B5EF4-FFF2-40B4-BE49-F238E27FC236}">
                <a16:creationId xmlns:a16="http://schemas.microsoft.com/office/drawing/2014/main" id="{00D94414-7B74-48AE-8D66-8E35A8E686DE}"/>
              </a:ext>
            </a:extLst>
          </p:cNvPr>
          <p:cNvPicPr>
            <a:picLocks noChangeAspect="1"/>
          </p:cNvPicPr>
          <p:nvPr/>
        </p:nvPicPr>
        <p:blipFill>
          <a:blip r:embed="rId2"/>
          <a:stretch>
            <a:fillRect/>
          </a:stretch>
        </p:blipFill>
        <p:spPr>
          <a:xfrm>
            <a:off x="135675" y="891164"/>
            <a:ext cx="8872649" cy="5647748"/>
          </a:xfrm>
          <a:prstGeom prst="rect">
            <a:avLst/>
          </a:prstGeom>
        </p:spPr>
      </p:pic>
      <p:sp>
        <p:nvSpPr>
          <p:cNvPr id="5" name="Text Box 1">
            <a:extLst>
              <a:ext uri="{FF2B5EF4-FFF2-40B4-BE49-F238E27FC236}">
                <a16:creationId xmlns:a16="http://schemas.microsoft.com/office/drawing/2014/main" id="{CE783418-7388-4767-B6D5-F48E177FFBC1}"/>
              </a:ext>
            </a:extLst>
          </p:cNvPr>
          <p:cNvSpPr txBox="1">
            <a:spLocks noChangeArrowheads="1"/>
          </p:cNvSpPr>
          <p:nvPr/>
        </p:nvSpPr>
        <p:spPr bwMode="auto">
          <a:xfrm>
            <a:off x="1690985" y="162658"/>
            <a:ext cx="5929015" cy="603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800" b="1" dirty="0">
                <a:solidFill>
                  <a:srgbClr val="800000"/>
                </a:solidFill>
              </a:rPr>
              <a:t>Nuclear Size: Electron Scattering</a:t>
            </a:r>
          </a:p>
        </p:txBody>
      </p:sp>
    </p:spTree>
    <p:extLst>
      <p:ext uri="{BB962C8B-B14F-4D97-AF65-F5344CB8AC3E}">
        <p14:creationId xmlns:p14="http://schemas.microsoft.com/office/powerpoint/2010/main" val="1797542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E5608F-C3A7-4D9D-BBD7-79A0B6681203}"/>
              </a:ext>
            </a:extLst>
          </p:cNvPr>
          <p:cNvSpPr>
            <a:spLocks noGrp="1"/>
          </p:cNvSpPr>
          <p:nvPr>
            <p:ph type="sldNum" sz="quarter" idx="12"/>
          </p:nvPr>
        </p:nvSpPr>
        <p:spPr/>
        <p:txBody>
          <a:bodyPr/>
          <a:lstStyle/>
          <a:p>
            <a:fld id="{C4A8EFBA-C9BC-40A8-B019-914AF4375C02}" type="slidenum">
              <a:rPr lang="en-US" smtClean="0"/>
              <a:pPr/>
              <a:t>39</a:t>
            </a:fld>
            <a:endParaRPr lang="en-US"/>
          </a:p>
        </p:txBody>
      </p:sp>
      <p:pic>
        <p:nvPicPr>
          <p:cNvPr id="4" name="Picture 3">
            <a:extLst>
              <a:ext uri="{FF2B5EF4-FFF2-40B4-BE49-F238E27FC236}">
                <a16:creationId xmlns:a16="http://schemas.microsoft.com/office/drawing/2014/main" id="{B03374E5-4545-4F8D-815C-B8EEC2763AF6}"/>
              </a:ext>
            </a:extLst>
          </p:cNvPr>
          <p:cNvPicPr>
            <a:picLocks noChangeAspect="1"/>
          </p:cNvPicPr>
          <p:nvPr/>
        </p:nvPicPr>
        <p:blipFill>
          <a:blip r:embed="rId2"/>
          <a:stretch>
            <a:fillRect/>
          </a:stretch>
        </p:blipFill>
        <p:spPr>
          <a:xfrm>
            <a:off x="159078" y="937706"/>
            <a:ext cx="8984922" cy="5418644"/>
          </a:xfrm>
          <a:prstGeom prst="rect">
            <a:avLst/>
          </a:prstGeom>
        </p:spPr>
      </p:pic>
      <p:sp>
        <p:nvSpPr>
          <p:cNvPr id="5" name="Text Box 1">
            <a:extLst>
              <a:ext uri="{FF2B5EF4-FFF2-40B4-BE49-F238E27FC236}">
                <a16:creationId xmlns:a16="http://schemas.microsoft.com/office/drawing/2014/main" id="{56B9F435-5082-46FD-98E7-969E8285AE85}"/>
              </a:ext>
            </a:extLst>
          </p:cNvPr>
          <p:cNvSpPr txBox="1">
            <a:spLocks noChangeArrowheads="1"/>
          </p:cNvSpPr>
          <p:nvPr/>
        </p:nvSpPr>
        <p:spPr bwMode="auto">
          <a:xfrm>
            <a:off x="1690985" y="162658"/>
            <a:ext cx="5929015" cy="603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800" b="1" dirty="0">
                <a:solidFill>
                  <a:srgbClr val="800000"/>
                </a:solidFill>
              </a:rPr>
              <a:t>Nuclear Size: Electron Scattering</a:t>
            </a:r>
          </a:p>
        </p:txBody>
      </p:sp>
    </p:spTree>
    <p:extLst>
      <p:ext uri="{BB962C8B-B14F-4D97-AF65-F5344CB8AC3E}">
        <p14:creationId xmlns:p14="http://schemas.microsoft.com/office/powerpoint/2010/main" val="2549553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AAD546-94E5-4DB9-A3CC-8BC9FDC10BA1}"/>
              </a:ext>
            </a:extLst>
          </p:cNvPr>
          <p:cNvSpPr>
            <a:spLocks noGrp="1"/>
          </p:cNvSpPr>
          <p:nvPr>
            <p:ph type="sldNum" sz="quarter" idx="12"/>
          </p:nvPr>
        </p:nvSpPr>
        <p:spPr/>
        <p:txBody>
          <a:bodyPr/>
          <a:lstStyle/>
          <a:p>
            <a:fld id="{C4A8EFBA-C9BC-40A8-B019-914AF4375C02}" type="slidenum">
              <a:rPr lang="en-US" smtClean="0"/>
              <a:pPr/>
              <a:t>4</a:t>
            </a:fld>
            <a:endParaRPr lang="en-US" dirty="0"/>
          </a:p>
        </p:txBody>
      </p:sp>
      <p:sp>
        <p:nvSpPr>
          <p:cNvPr id="8" name="Rectangle 7">
            <a:extLst>
              <a:ext uri="{FF2B5EF4-FFF2-40B4-BE49-F238E27FC236}">
                <a16:creationId xmlns:a16="http://schemas.microsoft.com/office/drawing/2014/main" id="{DFEBB9FA-A421-4210-8435-45EB854EF270}"/>
              </a:ext>
            </a:extLst>
          </p:cNvPr>
          <p:cNvSpPr/>
          <p:nvPr/>
        </p:nvSpPr>
        <p:spPr>
          <a:xfrm>
            <a:off x="1266818" y="186432"/>
            <a:ext cx="6730048" cy="523220"/>
          </a:xfrm>
          <a:prstGeom prst="rect">
            <a:avLst/>
          </a:prstGeom>
        </p:spPr>
        <p:txBody>
          <a:bodyPr wrap="none">
            <a:spAutoFit/>
          </a:bodyPr>
          <a:lstStyle/>
          <a:p>
            <a:r>
              <a:rPr lang="en-US" sz="2800" b="1" dirty="0">
                <a:solidFill>
                  <a:srgbClr val="FF0000"/>
                </a:solidFill>
                <a:latin typeface="Cambria" panose="02040503050406030204" pitchFamily="18" charset="0"/>
                <a:ea typeface="Cambria" panose="02040503050406030204" pitchFamily="18" charset="0"/>
              </a:rPr>
              <a:t>Historical Milestones of Nuclear Physics</a:t>
            </a:r>
            <a:endParaRPr lang="en-US" sz="2800" b="1" i="0" dirty="0">
              <a:solidFill>
                <a:srgbClr val="FF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3EB1F65E-2127-4E3A-BA88-3DE8A8B42107}"/>
              </a:ext>
            </a:extLst>
          </p:cNvPr>
          <p:cNvSpPr/>
          <p:nvPr/>
        </p:nvSpPr>
        <p:spPr>
          <a:xfrm>
            <a:off x="172430" y="3753277"/>
            <a:ext cx="6730047" cy="923330"/>
          </a:xfrm>
          <a:prstGeom prst="rect">
            <a:avLst/>
          </a:prstGeom>
        </p:spPr>
        <p:txBody>
          <a:bodyPr wrap="square">
            <a:spAutoFit/>
          </a:bodyPr>
          <a:lstStyle/>
          <a:p>
            <a:pPr algn="just"/>
            <a:r>
              <a:rPr lang="en-US" b="1" dirty="0">
                <a:solidFill>
                  <a:srgbClr val="339966"/>
                </a:solidFill>
              </a:rPr>
              <a:t>In 1897, </a:t>
            </a:r>
            <a:r>
              <a:rPr lang="en-US" b="1" dirty="0">
                <a:solidFill>
                  <a:srgbClr val="000066"/>
                </a:solidFill>
              </a:rPr>
              <a:t>J. J. Thomson </a:t>
            </a:r>
            <a:r>
              <a:rPr lang="en-US" b="1" dirty="0">
                <a:solidFill>
                  <a:srgbClr val="339966"/>
                </a:solidFill>
              </a:rPr>
              <a:t>showed that cathode rays were composed of previously unknown negatively charged particles (now called electrons) - "plum pudding" model</a:t>
            </a:r>
          </a:p>
        </p:txBody>
      </p:sp>
      <p:sp>
        <p:nvSpPr>
          <p:cNvPr id="11" name="Rectangle 10">
            <a:extLst>
              <a:ext uri="{FF2B5EF4-FFF2-40B4-BE49-F238E27FC236}">
                <a16:creationId xmlns:a16="http://schemas.microsoft.com/office/drawing/2014/main" id="{AAD7ACCB-7B15-4F87-9527-0A62CD38B5F0}"/>
              </a:ext>
            </a:extLst>
          </p:cNvPr>
          <p:cNvSpPr/>
          <p:nvPr/>
        </p:nvSpPr>
        <p:spPr>
          <a:xfrm>
            <a:off x="2325746" y="715650"/>
            <a:ext cx="4513976" cy="1938992"/>
          </a:xfrm>
          <a:prstGeom prst="rect">
            <a:avLst/>
          </a:prstGeom>
        </p:spPr>
        <p:txBody>
          <a:bodyPr wrap="square">
            <a:spAutoFit/>
          </a:bodyPr>
          <a:lstStyle/>
          <a:p>
            <a:pPr algn="just"/>
            <a:r>
              <a:rPr lang="en-US" sz="2000" b="1" dirty="0">
                <a:solidFill>
                  <a:srgbClr val="800000"/>
                </a:solidFill>
              </a:rPr>
              <a:t>The history of nuclear physics as a discipline distinct from atomic physics starts with the discovery of X-rays by </a:t>
            </a:r>
            <a:r>
              <a:rPr lang="en-US" sz="2000" b="1" dirty="0">
                <a:solidFill>
                  <a:srgbClr val="000066"/>
                </a:solidFill>
              </a:rPr>
              <a:t>Wilhelm Roentgen</a:t>
            </a:r>
            <a:r>
              <a:rPr lang="en-US" sz="2000" b="1" dirty="0">
                <a:solidFill>
                  <a:srgbClr val="800000"/>
                </a:solidFill>
              </a:rPr>
              <a:t> in 1895, discovery of radioactivity by </a:t>
            </a:r>
            <a:r>
              <a:rPr lang="en-US" sz="2000" b="1" dirty="0">
                <a:solidFill>
                  <a:srgbClr val="000066"/>
                </a:solidFill>
              </a:rPr>
              <a:t>Henri Becquerel </a:t>
            </a:r>
            <a:r>
              <a:rPr lang="en-US" sz="2000" b="1" dirty="0">
                <a:solidFill>
                  <a:srgbClr val="800000"/>
                </a:solidFill>
              </a:rPr>
              <a:t>in 1896.</a:t>
            </a:r>
          </a:p>
        </p:txBody>
      </p:sp>
      <p:pic>
        <p:nvPicPr>
          <p:cNvPr id="13" name="Picture 12">
            <a:extLst>
              <a:ext uri="{FF2B5EF4-FFF2-40B4-BE49-F238E27FC236}">
                <a16:creationId xmlns:a16="http://schemas.microsoft.com/office/drawing/2014/main" id="{D09AC65E-C993-4888-A3AD-490FC6551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49" y="1066668"/>
            <a:ext cx="2023609" cy="2428330"/>
          </a:xfrm>
          <a:prstGeom prst="rect">
            <a:avLst/>
          </a:prstGeom>
        </p:spPr>
      </p:pic>
      <p:pic>
        <p:nvPicPr>
          <p:cNvPr id="15" name="Picture 14">
            <a:extLst>
              <a:ext uri="{FF2B5EF4-FFF2-40B4-BE49-F238E27FC236}">
                <a16:creationId xmlns:a16="http://schemas.microsoft.com/office/drawing/2014/main" id="{991BA670-32A0-40A8-A85E-C5780F85D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788" y="3810000"/>
            <a:ext cx="1759493" cy="2753606"/>
          </a:xfrm>
          <a:prstGeom prst="rect">
            <a:avLst/>
          </a:prstGeom>
        </p:spPr>
      </p:pic>
      <p:pic>
        <p:nvPicPr>
          <p:cNvPr id="17" name="Picture 16">
            <a:extLst>
              <a:ext uri="{FF2B5EF4-FFF2-40B4-BE49-F238E27FC236}">
                <a16:creationId xmlns:a16="http://schemas.microsoft.com/office/drawing/2014/main" id="{33C7B521-9520-4770-BAE4-F712511E8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16" y="4741719"/>
            <a:ext cx="2762595" cy="1945198"/>
          </a:xfrm>
          <a:prstGeom prst="rect">
            <a:avLst/>
          </a:prstGeom>
        </p:spPr>
      </p:pic>
      <p:sp>
        <p:nvSpPr>
          <p:cNvPr id="18" name="Rectangle 17">
            <a:extLst>
              <a:ext uri="{FF2B5EF4-FFF2-40B4-BE49-F238E27FC236}">
                <a16:creationId xmlns:a16="http://schemas.microsoft.com/office/drawing/2014/main" id="{84571369-53BA-47F1-91C9-302B80C273D5}"/>
              </a:ext>
            </a:extLst>
          </p:cNvPr>
          <p:cNvSpPr/>
          <p:nvPr/>
        </p:nvSpPr>
        <p:spPr>
          <a:xfrm>
            <a:off x="3118704" y="4648200"/>
            <a:ext cx="3721018" cy="2031325"/>
          </a:xfrm>
          <a:prstGeom prst="rect">
            <a:avLst/>
          </a:prstGeom>
        </p:spPr>
        <p:txBody>
          <a:bodyPr wrap="square">
            <a:spAutoFit/>
          </a:bodyPr>
          <a:lstStyle/>
          <a:p>
            <a:pPr algn="just"/>
            <a:r>
              <a:rPr lang="en-US" b="1" dirty="0">
                <a:solidFill>
                  <a:srgbClr val="000066"/>
                </a:solidFill>
                <a:latin typeface="Calibri" panose="020F0502020204030204" pitchFamily="34" charset="0"/>
                <a:cs typeface="Calibri" panose="020F0502020204030204" pitchFamily="34" charset="0"/>
              </a:rPr>
              <a:t>Pierre and Marie Curie </a:t>
            </a:r>
            <a:r>
              <a:rPr lang="en-US" b="1" dirty="0">
                <a:latin typeface="Calibri" panose="020F0502020204030204" pitchFamily="34" charset="0"/>
                <a:cs typeface="Calibri" panose="020F0502020204030204" pitchFamily="34" charset="0"/>
              </a:rPr>
              <a:t>studied radioactivity, which led to their discovery of Radium and Polonium in 1898. </a:t>
            </a:r>
            <a:r>
              <a:rPr lang="en-US" b="1" dirty="0">
                <a:solidFill>
                  <a:srgbClr val="000066"/>
                </a:solidFill>
                <a:latin typeface="Calibri" panose="020F0502020204030204" pitchFamily="34" charset="0"/>
                <a:cs typeface="Calibri" panose="020F0502020204030204" pitchFamily="34" charset="0"/>
              </a:rPr>
              <a:t>Frederic Joliot and Irene Joliot-Curie </a:t>
            </a:r>
            <a:r>
              <a:rPr lang="en-US" b="1" dirty="0">
                <a:latin typeface="Calibri" panose="020F0502020204030204" pitchFamily="34" charset="0"/>
                <a:cs typeface="Calibri" panose="020F0502020204030204" pitchFamily="34" charset="0"/>
              </a:rPr>
              <a:t>discovered the artificial radioactivity in 1934 awarded Nobel Prize in Chemistry in 1935</a:t>
            </a:r>
          </a:p>
        </p:txBody>
      </p:sp>
      <p:pic>
        <p:nvPicPr>
          <p:cNvPr id="6" name="Picture 5">
            <a:extLst>
              <a:ext uri="{FF2B5EF4-FFF2-40B4-BE49-F238E27FC236}">
                <a16:creationId xmlns:a16="http://schemas.microsoft.com/office/drawing/2014/main" id="{3FA883F8-727E-43E2-9C06-0BC4CCD24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9339" y="914400"/>
            <a:ext cx="1783027" cy="2504344"/>
          </a:xfrm>
          <a:prstGeom prst="rect">
            <a:avLst/>
          </a:prstGeom>
        </p:spPr>
      </p:pic>
      <p:pic>
        <p:nvPicPr>
          <p:cNvPr id="12" name="Picture 11">
            <a:extLst>
              <a:ext uri="{FF2B5EF4-FFF2-40B4-BE49-F238E27FC236}">
                <a16:creationId xmlns:a16="http://schemas.microsoft.com/office/drawing/2014/main" id="{E3313AB1-380B-4AE3-A636-90C292FDE1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7331" y="2615682"/>
            <a:ext cx="1649807" cy="1194146"/>
          </a:xfrm>
          <a:prstGeom prst="rect">
            <a:avLst/>
          </a:prstGeom>
        </p:spPr>
      </p:pic>
      <p:sp>
        <p:nvSpPr>
          <p:cNvPr id="14" name="Rectangle 13">
            <a:extLst>
              <a:ext uri="{FF2B5EF4-FFF2-40B4-BE49-F238E27FC236}">
                <a16:creationId xmlns:a16="http://schemas.microsoft.com/office/drawing/2014/main" id="{7C8B5EB1-CDC3-402E-ABB0-C7F50358D0D5}"/>
              </a:ext>
            </a:extLst>
          </p:cNvPr>
          <p:cNvSpPr/>
          <p:nvPr/>
        </p:nvSpPr>
        <p:spPr>
          <a:xfrm>
            <a:off x="4243585" y="2707881"/>
            <a:ext cx="2456519" cy="1015663"/>
          </a:xfrm>
          <a:prstGeom prst="rect">
            <a:avLst/>
          </a:prstGeom>
        </p:spPr>
        <p:txBody>
          <a:bodyPr wrap="square">
            <a:spAutoFit/>
          </a:bodyPr>
          <a:lstStyle/>
          <a:p>
            <a:r>
              <a:rPr lang="en-US" sz="2000" b="1" dirty="0">
                <a:solidFill>
                  <a:srgbClr val="CC0000"/>
                </a:solidFill>
                <a:latin typeface="Book Antiqua" panose="02040602050305030304" pitchFamily="18" charset="0"/>
              </a:rPr>
              <a:t>First X-ray image of Roentgen’s wife's hand</a:t>
            </a:r>
          </a:p>
        </p:txBody>
      </p:sp>
      <p:sp>
        <p:nvSpPr>
          <p:cNvPr id="3" name="Rectangle 2">
            <a:extLst>
              <a:ext uri="{FF2B5EF4-FFF2-40B4-BE49-F238E27FC236}">
                <a16:creationId xmlns:a16="http://schemas.microsoft.com/office/drawing/2014/main" id="{1A6C8EFF-8204-4832-BC03-5CC16AFE6286}"/>
              </a:ext>
            </a:extLst>
          </p:cNvPr>
          <p:cNvSpPr/>
          <p:nvPr/>
        </p:nvSpPr>
        <p:spPr>
          <a:xfrm>
            <a:off x="6885874" y="3448477"/>
            <a:ext cx="2037737" cy="338554"/>
          </a:xfrm>
          <a:prstGeom prst="rect">
            <a:avLst/>
          </a:prstGeom>
        </p:spPr>
        <p:txBody>
          <a:bodyPr wrap="none">
            <a:spAutoFit/>
          </a:bodyPr>
          <a:lstStyle/>
          <a:p>
            <a:r>
              <a:rPr lang="en-US" sz="1600" b="1" dirty="0">
                <a:solidFill>
                  <a:srgbClr val="000066"/>
                </a:solidFill>
              </a:rPr>
              <a:t>Wilhelm Roentgen</a:t>
            </a:r>
            <a:r>
              <a:rPr lang="en-US" sz="1600" b="1" dirty="0">
                <a:solidFill>
                  <a:srgbClr val="800000"/>
                </a:solidFill>
              </a:rPr>
              <a:t> </a:t>
            </a:r>
            <a:endParaRPr lang="en-US" sz="1600" dirty="0"/>
          </a:p>
        </p:txBody>
      </p:sp>
      <p:sp>
        <p:nvSpPr>
          <p:cNvPr id="4" name="Rectangle 3">
            <a:extLst>
              <a:ext uri="{FF2B5EF4-FFF2-40B4-BE49-F238E27FC236}">
                <a16:creationId xmlns:a16="http://schemas.microsoft.com/office/drawing/2014/main" id="{F083E346-3938-4CB6-B35A-AD4B206178F0}"/>
              </a:ext>
            </a:extLst>
          </p:cNvPr>
          <p:cNvSpPr/>
          <p:nvPr/>
        </p:nvSpPr>
        <p:spPr>
          <a:xfrm>
            <a:off x="211800" y="3440496"/>
            <a:ext cx="2029723" cy="369332"/>
          </a:xfrm>
          <a:prstGeom prst="rect">
            <a:avLst/>
          </a:prstGeom>
        </p:spPr>
        <p:txBody>
          <a:bodyPr wrap="none">
            <a:spAutoFit/>
          </a:bodyPr>
          <a:lstStyle/>
          <a:p>
            <a:r>
              <a:rPr lang="en-US" b="1" dirty="0">
                <a:solidFill>
                  <a:srgbClr val="000066"/>
                </a:solidFill>
              </a:rPr>
              <a:t>Henri Becquerel </a:t>
            </a:r>
            <a:endParaRPr lang="en-US" dirty="0"/>
          </a:p>
        </p:txBody>
      </p:sp>
      <p:sp>
        <p:nvSpPr>
          <p:cNvPr id="5" name="Rectangle 4">
            <a:extLst>
              <a:ext uri="{FF2B5EF4-FFF2-40B4-BE49-F238E27FC236}">
                <a16:creationId xmlns:a16="http://schemas.microsoft.com/office/drawing/2014/main" id="{E54BF904-D14C-40AB-B644-D91F1DA6E35B}"/>
              </a:ext>
            </a:extLst>
          </p:cNvPr>
          <p:cNvSpPr/>
          <p:nvPr/>
        </p:nvSpPr>
        <p:spPr>
          <a:xfrm>
            <a:off x="7096906" y="6523266"/>
            <a:ext cx="1710725" cy="369332"/>
          </a:xfrm>
          <a:prstGeom prst="rect">
            <a:avLst/>
          </a:prstGeom>
        </p:spPr>
        <p:txBody>
          <a:bodyPr wrap="none">
            <a:spAutoFit/>
          </a:bodyPr>
          <a:lstStyle/>
          <a:p>
            <a:r>
              <a:rPr lang="en-US" b="1" dirty="0">
                <a:solidFill>
                  <a:srgbClr val="000066"/>
                </a:solidFill>
              </a:rPr>
              <a:t>J. J. Thomson </a:t>
            </a:r>
            <a:endParaRPr lang="en-US" dirty="0"/>
          </a:p>
        </p:txBody>
      </p:sp>
    </p:spTree>
    <p:extLst>
      <p:ext uri="{BB962C8B-B14F-4D97-AF65-F5344CB8AC3E}">
        <p14:creationId xmlns:p14="http://schemas.microsoft.com/office/powerpoint/2010/main" val="4176117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426E35-829F-46EF-95D4-558A0B1E3419}"/>
              </a:ext>
            </a:extLst>
          </p:cNvPr>
          <p:cNvSpPr>
            <a:spLocks noGrp="1"/>
          </p:cNvSpPr>
          <p:nvPr>
            <p:ph type="sldNum" sz="quarter" idx="12"/>
          </p:nvPr>
        </p:nvSpPr>
        <p:spPr/>
        <p:txBody>
          <a:bodyPr/>
          <a:lstStyle/>
          <a:p>
            <a:fld id="{C4A8EFBA-C9BC-40A8-B019-914AF4375C02}" type="slidenum">
              <a:rPr lang="en-US" smtClean="0"/>
              <a:pPr/>
              <a:t>40</a:t>
            </a:fld>
            <a:endParaRPr lang="en-US"/>
          </a:p>
        </p:txBody>
      </p:sp>
      <p:pic>
        <p:nvPicPr>
          <p:cNvPr id="4" name="Picture 3">
            <a:extLst>
              <a:ext uri="{FF2B5EF4-FFF2-40B4-BE49-F238E27FC236}">
                <a16:creationId xmlns:a16="http://schemas.microsoft.com/office/drawing/2014/main" id="{54782D8A-84EA-4827-9D73-CECE30A80B10}"/>
              </a:ext>
            </a:extLst>
          </p:cNvPr>
          <p:cNvPicPr>
            <a:picLocks noChangeAspect="1"/>
          </p:cNvPicPr>
          <p:nvPr/>
        </p:nvPicPr>
        <p:blipFill>
          <a:blip r:embed="rId2"/>
          <a:stretch>
            <a:fillRect/>
          </a:stretch>
        </p:blipFill>
        <p:spPr>
          <a:xfrm>
            <a:off x="121933" y="718310"/>
            <a:ext cx="8900134" cy="5421380"/>
          </a:xfrm>
          <a:prstGeom prst="rect">
            <a:avLst/>
          </a:prstGeom>
        </p:spPr>
      </p:pic>
      <p:sp>
        <p:nvSpPr>
          <p:cNvPr id="5" name="Text Box 1">
            <a:extLst>
              <a:ext uri="{FF2B5EF4-FFF2-40B4-BE49-F238E27FC236}">
                <a16:creationId xmlns:a16="http://schemas.microsoft.com/office/drawing/2014/main" id="{601EF689-9528-4632-86E7-474B07DFBEAF}"/>
              </a:ext>
            </a:extLst>
          </p:cNvPr>
          <p:cNvSpPr txBox="1">
            <a:spLocks noChangeArrowheads="1"/>
          </p:cNvSpPr>
          <p:nvPr/>
        </p:nvSpPr>
        <p:spPr bwMode="auto">
          <a:xfrm>
            <a:off x="1690985" y="162658"/>
            <a:ext cx="5929015" cy="603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800" b="1" dirty="0">
                <a:solidFill>
                  <a:srgbClr val="800000"/>
                </a:solidFill>
              </a:rPr>
              <a:t>Nuclear Size: Electron Scattering</a:t>
            </a:r>
          </a:p>
        </p:txBody>
      </p:sp>
    </p:spTree>
    <p:extLst>
      <p:ext uri="{BB962C8B-B14F-4D97-AF65-F5344CB8AC3E}">
        <p14:creationId xmlns:p14="http://schemas.microsoft.com/office/powerpoint/2010/main" val="3508127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B8CD4A-55C7-47A2-8DA0-BCF70327B70B}"/>
              </a:ext>
            </a:extLst>
          </p:cNvPr>
          <p:cNvSpPr>
            <a:spLocks noGrp="1"/>
          </p:cNvSpPr>
          <p:nvPr>
            <p:ph type="sldNum" sz="quarter" idx="12"/>
          </p:nvPr>
        </p:nvSpPr>
        <p:spPr/>
        <p:txBody>
          <a:bodyPr/>
          <a:lstStyle/>
          <a:p>
            <a:fld id="{C4A8EFBA-C9BC-40A8-B019-914AF4375C02}" type="slidenum">
              <a:rPr lang="en-US" smtClean="0"/>
              <a:pPr/>
              <a:t>41</a:t>
            </a:fld>
            <a:endParaRPr lang="en-US"/>
          </a:p>
        </p:txBody>
      </p:sp>
      <p:pic>
        <p:nvPicPr>
          <p:cNvPr id="4" name="Picture 3">
            <a:extLst>
              <a:ext uri="{FF2B5EF4-FFF2-40B4-BE49-F238E27FC236}">
                <a16:creationId xmlns:a16="http://schemas.microsoft.com/office/drawing/2014/main" id="{B399855A-DAA9-4386-ACA4-C461891EC8C3}"/>
              </a:ext>
            </a:extLst>
          </p:cNvPr>
          <p:cNvPicPr>
            <a:picLocks noChangeAspect="1"/>
          </p:cNvPicPr>
          <p:nvPr/>
        </p:nvPicPr>
        <p:blipFill>
          <a:blip r:embed="rId2"/>
          <a:stretch>
            <a:fillRect/>
          </a:stretch>
        </p:blipFill>
        <p:spPr>
          <a:xfrm>
            <a:off x="232567" y="1200068"/>
            <a:ext cx="8911433" cy="5383678"/>
          </a:xfrm>
          <a:prstGeom prst="rect">
            <a:avLst/>
          </a:prstGeom>
        </p:spPr>
      </p:pic>
      <p:sp>
        <p:nvSpPr>
          <p:cNvPr id="5" name="Rectangle 5">
            <a:extLst>
              <a:ext uri="{FF2B5EF4-FFF2-40B4-BE49-F238E27FC236}">
                <a16:creationId xmlns:a16="http://schemas.microsoft.com/office/drawing/2014/main" id="{16E6FBFE-92EE-4A9A-828C-860BCF4F227B}"/>
              </a:ext>
            </a:extLst>
          </p:cNvPr>
          <p:cNvSpPr>
            <a:spLocks noChangeArrowheads="1"/>
          </p:cNvSpPr>
          <p:nvPr/>
        </p:nvSpPr>
        <p:spPr bwMode="auto">
          <a:xfrm>
            <a:off x="2590799" y="737441"/>
            <a:ext cx="4427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en-US" altLang="ja-JP" sz="2000" b="1" dirty="0"/>
              <a:t>The shape of the Fermi distribution</a:t>
            </a:r>
            <a:endParaRPr kumimoji="0" lang="en-US" altLang="en-US" sz="2000" b="1" dirty="0"/>
          </a:p>
        </p:txBody>
      </p:sp>
      <p:sp>
        <p:nvSpPr>
          <p:cNvPr id="6" name="Text Box 1">
            <a:extLst>
              <a:ext uri="{FF2B5EF4-FFF2-40B4-BE49-F238E27FC236}">
                <a16:creationId xmlns:a16="http://schemas.microsoft.com/office/drawing/2014/main" id="{D55ACCCB-89C6-4C1C-AA4F-F64CA7A6C57D}"/>
              </a:ext>
            </a:extLst>
          </p:cNvPr>
          <p:cNvSpPr txBox="1">
            <a:spLocks noChangeArrowheads="1"/>
          </p:cNvSpPr>
          <p:nvPr/>
        </p:nvSpPr>
        <p:spPr bwMode="auto">
          <a:xfrm>
            <a:off x="1690985" y="162658"/>
            <a:ext cx="5929015" cy="603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800" b="1" dirty="0">
                <a:solidFill>
                  <a:srgbClr val="800000"/>
                </a:solidFill>
              </a:rPr>
              <a:t>Nuclear Size: Electron Scattering</a:t>
            </a:r>
          </a:p>
        </p:txBody>
      </p:sp>
    </p:spTree>
    <p:extLst>
      <p:ext uri="{BB962C8B-B14F-4D97-AF65-F5344CB8AC3E}">
        <p14:creationId xmlns:p14="http://schemas.microsoft.com/office/powerpoint/2010/main" val="201288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E80DB0-ABD6-4F2D-98C0-EAAE515D0171}"/>
              </a:ext>
            </a:extLst>
          </p:cNvPr>
          <p:cNvSpPr>
            <a:spLocks noGrp="1"/>
          </p:cNvSpPr>
          <p:nvPr>
            <p:ph type="sldNum" sz="quarter" idx="12"/>
          </p:nvPr>
        </p:nvSpPr>
        <p:spPr/>
        <p:txBody>
          <a:bodyPr/>
          <a:lstStyle/>
          <a:p>
            <a:fld id="{C4A8EFBA-C9BC-40A8-B019-914AF4375C02}" type="slidenum">
              <a:rPr lang="en-US" smtClean="0"/>
              <a:pPr/>
              <a:t>42</a:t>
            </a:fld>
            <a:endParaRPr lang="en-US"/>
          </a:p>
        </p:txBody>
      </p:sp>
      <p:pic>
        <p:nvPicPr>
          <p:cNvPr id="4" name="Picture 3">
            <a:extLst>
              <a:ext uri="{FF2B5EF4-FFF2-40B4-BE49-F238E27FC236}">
                <a16:creationId xmlns:a16="http://schemas.microsoft.com/office/drawing/2014/main" id="{FCA61DDB-C769-4338-95BA-43FFA93F78A3}"/>
              </a:ext>
            </a:extLst>
          </p:cNvPr>
          <p:cNvPicPr>
            <a:picLocks noChangeAspect="1"/>
          </p:cNvPicPr>
          <p:nvPr/>
        </p:nvPicPr>
        <p:blipFill>
          <a:blip r:embed="rId2"/>
          <a:stretch>
            <a:fillRect/>
          </a:stretch>
        </p:blipFill>
        <p:spPr>
          <a:xfrm>
            <a:off x="234265" y="778212"/>
            <a:ext cx="8912506" cy="5578138"/>
          </a:xfrm>
          <a:prstGeom prst="rect">
            <a:avLst/>
          </a:prstGeom>
        </p:spPr>
      </p:pic>
      <p:sp>
        <p:nvSpPr>
          <p:cNvPr id="5" name="Text Box 1">
            <a:extLst>
              <a:ext uri="{FF2B5EF4-FFF2-40B4-BE49-F238E27FC236}">
                <a16:creationId xmlns:a16="http://schemas.microsoft.com/office/drawing/2014/main" id="{38C52B44-212F-4805-B962-FA986301A9EF}"/>
              </a:ext>
            </a:extLst>
          </p:cNvPr>
          <p:cNvSpPr txBox="1">
            <a:spLocks noChangeArrowheads="1"/>
          </p:cNvSpPr>
          <p:nvPr/>
        </p:nvSpPr>
        <p:spPr bwMode="auto">
          <a:xfrm>
            <a:off x="1690985" y="162658"/>
            <a:ext cx="5929015" cy="603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1pPr>
            <a:lvl2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2pPr>
            <a:lvl3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3pPr>
            <a:lvl4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4pPr>
            <a:lvl5pPr>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cs typeface="AR PL UMing HK" charset="0"/>
              </a:defRPr>
            </a:lvl9pPr>
          </a:lstStyle>
          <a:p>
            <a:pPr algn="ctr" eaLnBrk="1" hangingPunct="1">
              <a:buClrTx/>
              <a:buFontTx/>
              <a:buNone/>
            </a:pPr>
            <a:r>
              <a:rPr lang="en-US" altLang="en-US" sz="2800" b="1" dirty="0">
                <a:solidFill>
                  <a:srgbClr val="800000"/>
                </a:solidFill>
              </a:rPr>
              <a:t>Nuclear Size: Electron Scattering</a:t>
            </a:r>
          </a:p>
        </p:txBody>
      </p:sp>
    </p:spTree>
    <p:extLst>
      <p:ext uri="{BB962C8B-B14F-4D97-AF65-F5344CB8AC3E}">
        <p14:creationId xmlns:p14="http://schemas.microsoft.com/office/powerpoint/2010/main" val="2170692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44A99-02F7-4FAB-A475-31AB89A85AF4}"/>
              </a:ext>
            </a:extLst>
          </p:cNvPr>
          <p:cNvSpPr>
            <a:spLocks noGrp="1"/>
          </p:cNvSpPr>
          <p:nvPr>
            <p:ph type="sldNum" sz="quarter" idx="12"/>
          </p:nvPr>
        </p:nvSpPr>
        <p:spPr/>
        <p:txBody>
          <a:bodyPr/>
          <a:lstStyle/>
          <a:p>
            <a:fld id="{C4A8EFBA-C9BC-40A8-B019-914AF4375C02}" type="slidenum">
              <a:rPr lang="en-US" smtClean="0"/>
              <a:pPr/>
              <a:t>43</a:t>
            </a:fld>
            <a:endParaRPr lang="en-US"/>
          </a:p>
        </p:txBody>
      </p:sp>
      <p:pic>
        <p:nvPicPr>
          <p:cNvPr id="6" name="Picture 5">
            <a:extLst>
              <a:ext uri="{FF2B5EF4-FFF2-40B4-BE49-F238E27FC236}">
                <a16:creationId xmlns:a16="http://schemas.microsoft.com/office/drawing/2014/main" id="{6B8ECB20-9CB4-4035-8AD4-1E95F67DF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6958" y="0"/>
            <a:ext cx="4750083" cy="6858000"/>
          </a:xfrm>
          <a:prstGeom prst="rect">
            <a:avLst/>
          </a:prstGeom>
        </p:spPr>
      </p:pic>
    </p:spTree>
    <p:extLst>
      <p:ext uri="{BB962C8B-B14F-4D97-AF65-F5344CB8AC3E}">
        <p14:creationId xmlns:p14="http://schemas.microsoft.com/office/powerpoint/2010/main" val="2501331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5F6DBF-538F-4EAB-A11D-DBAB1E6EAF39}"/>
              </a:ext>
            </a:extLst>
          </p:cNvPr>
          <p:cNvSpPr>
            <a:spLocks noGrp="1"/>
          </p:cNvSpPr>
          <p:nvPr>
            <p:ph type="sldNum" sz="quarter" idx="12"/>
          </p:nvPr>
        </p:nvSpPr>
        <p:spPr/>
        <p:txBody>
          <a:bodyPr/>
          <a:lstStyle/>
          <a:p>
            <a:fld id="{C4A8EFBA-C9BC-40A8-B019-914AF4375C02}" type="slidenum">
              <a:rPr lang="en-US" smtClean="0"/>
              <a:pPr/>
              <a:t>44</a:t>
            </a:fld>
            <a:endParaRPr lang="en-US"/>
          </a:p>
        </p:txBody>
      </p:sp>
      <p:pic>
        <p:nvPicPr>
          <p:cNvPr id="6" name="Picture 5">
            <a:extLst>
              <a:ext uri="{FF2B5EF4-FFF2-40B4-BE49-F238E27FC236}">
                <a16:creationId xmlns:a16="http://schemas.microsoft.com/office/drawing/2014/main" id="{CDFCA59D-D77C-4215-8808-9F5F44E88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4246" y="0"/>
            <a:ext cx="5235507" cy="6858000"/>
          </a:xfrm>
          <a:prstGeom prst="rect">
            <a:avLst/>
          </a:prstGeom>
        </p:spPr>
      </p:pic>
    </p:spTree>
    <p:extLst>
      <p:ext uri="{BB962C8B-B14F-4D97-AF65-F5344CB8AC3E}">
        <p14:creationId xmlns:p14="http://schemas.microsoft.com/office/powerpoint/2010/main" val="3763098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71528B-7292-4EB0-8FF8-428CF76CAF26}"/>
              </a:ext>
            </a:extLst>
          </p:cNvPr>
          <p:cNvSpPr>
            <a:spLocks noGrp="1"/>
          </p:cNvSpPr>
          <p:nvPr>
            <p:ph type="sldNum" sz="quarter" idx="12"/>
          </p:nvPr>
        </p:nvSpPr>
        <p:spPr/>
        <p:txBody>
          <a:bodyPr/>
          <a:lstStyle/>
          <a:p>
            <a:fld id="{C4A8EFBA-C9BC-40A8-B019-914AF4375C02}" type="slidenum">
              <a:rPr lang="en-US" smtClean="0"/>
              <a:pPr/>
              <a:t>45</a:t>
            </a:fld>
            <a:endParaRPr lang="en-US"/>
          </a:p>
        </p:txBody>
      </p:sp>
      <p:pic>
        <p:nvPicPr>
          <p:cNvPr id="4" name="Picture 3">
            <a:extLst>
              <a:ext uri="{FF2B5EF4-FFF2-40B4-BE49-F238E27FC236}">
                <a16:creationId xmlns:a16="http://schemas.microsoft.com/office/drawing/2014/main" id="{07A985F0-4868-4F4A-8005-1CF1516166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0820" y="0"/>
            <a:ext cx="4842360" cy="6858000"/>
          </a:xfrm>
          <a:prstGeom prst="rect">
            <a:avLst/>
          </a:prstGeom>
        </p:spPr>
      </p:pic>
    </p:spTree>
    <p:extLst>
      <p:ext uri="{BB962C8B-B14F-4D97-AF65-F5344CB8AC3E}">
        <p14:creationId xmlns:p14="http://schemas.microsoft.com/office/powerpoint/2010/main" val="3705240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0CD140-3025-4684-9D10-A004416C5EBD}"/>
              </a:ext>
            </a:extLst>
          </p:cNvPr>
          <p:cNvSpPr>
            <a:spLocks noGrp="1"/>
          </p:cNvSpPr>
          <p:nvPr>
            <p:ph type="sldNum" sz="quarter" idx="12"/>
          </p:nvPr>
        </p:nvSpPr>
        <p:spPr/>
        <p:txBody>
          <a:bodyPr/>
          <a:lstStyle/>
          <a:p>
            <a:fld id="{C4A8EFBA-C9BC-40A8-B019-914AF4375C02}" type="slidenum">
              <a:rPr lang="en-US" smtClean="0"/>
              <a:pPr/>
              <a:t>46</a:t>
            </a:fld>
            <a:endParaRPr lang="en-US"/>
          </a:p>
        </p:txBody>
      </p:sp>
      <p:pic>
        <p:nvPicPr>
          <p:cNvPr id="4" name="Picture 3">
            <a:extLst>
              <a:ext uri="{FF2B5EF4-FFF2-40B4-BE49-F238E27FC236}">
                <a16:creationId xmlns:a16="http://schemas.microsoft.com/office/drawing/2014/main" id="{5E677920-3187-4569-8882-3DE8F0197706}"/>
              </a:ext>
            </a:extLst>
          </p:cNvPr>
          <p:cNvPicPr>
            <a:picLocks noChangeAspect="1"/>
          </p:cNvPicPr>
          <p:nvPr/>
        </p:nvPicPr>
        <p:blipFill>
          <a:blip r:embed="rId2"/>
          <a:stretch>
            <a:fillRect/>
          </a:stretch>
        </p:blipFill>
        <p:spPr>
          <a:xfrm>
            <a:off x="152400" y="136525"/>
            <a:ext cx="8686800" cy="6597396"/>
          </a:xfrm>
          <a:prstGeom prst="rect">
            <a:avLst/>
          </a:prstGeom>
        </p:spPr>
      </p:pic>
    </p:spTree>
    <p:extLst>
      <p:ext uri="{BB962C8B-B14F-4D97-AF65-F5344CB8AC3E}">
        <p14:creationId xmlns:p14="http://schemas.microsoft.com/office/powerpoint/2010/main" val="1980901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A72C43-B48C-465F-BC5D-088F50766772}"/>
              </a:ext>
            </a:extLst>
          </p:cNvPr>
          <p:cNvSpPr>
            <a:spLocks noGrp="1"/>
          </p:cNvSpPr>
          <p:nvPr>
            <p:ph type="sldNum" sz="quarter" idx="12"/>
          </p:nvPr>
        </p:nvSpPr>
        <p:spPr/>
        <p:txBody>
          <a:bodyPr/>
          <a:lstStyle/>
          <a:p>
            <a:fld id="{C4A8EFBA-C9BC-40A8-B019-914AF4375C02}" type="slidenum">
              <a:rPr lang="en-US" smtClean="0"/>
              <a:pPr/>
              <a:t>47</a:t>
            </a:fld>
            <a:endParaRPr lang="en-US"/>
          </a:p>
        </p:txBody>
      </p:sp>
      <p:pic>
        <p:nvPicPr>
          <p:cNvPr id="4" name="Picture 3">
            <a:extLst>
              <a:ext uri="{FF2B5EF4-FFF2-40B4-BE49-F238E27FC236}">
                <a16:creationId xmlns:a16="http://schemas.microsoft.com/office/drawing/2014/main" id="{AC97E81A-D264-4C24-A4D7-8AFFD827F7BB}"/>
              </a:ext>
            </a:extLst>
          </p:cNvPr>
          <p:cNvPicPr>
            <a:picLocks noChangeAspect="1"/>
          </p:cNvPicPr>
          <p:nvPr/>
        </p:nvPicPr>
        <p:blipFill>
          <a:blip r:embed="rId2"/>
          <a:stretch>
            <a:fillRect/>
          </a:stretch>
        </p:blipFill>
        <p:spPr>
          <a:xfrm>
            <a:off x="33077" y="249382"/>
            <a:ext cx="9101225" cy="6127750"/>
          </a:xfrm>
          <a:prstGeom prst="rect">
            <a:avLst/>
          </a:prstGeom>
        </p:spPr>
      </p:pic>
    </p:spTree>
    <p:extLst>
      <p:ext uri="{BB962C8B-B14F-4D97-AF65-F5344CB8AC3E}">
        <p14:creationId xmlns:p14="http://schemas.microsoft.com/office/powerpoint/2010/main" val="3271912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8369A6-A03A-4293-B7D9-FC48387B51FF}"/>
              </a:ext>
            </a:extLst>
          </p:cNvPr>
          <p:cNvSpPr>
            <a:spLocks noGrp="1"/>
          </p:cNvSpPr>
          <p:nvPr>
            <p:ph type="sldNum" sz="quarter" idx="12"/>
          </p:nvPr>
        </p:nvSpPr>
        <p:spPr/>
        <p:txBody>
          <a:bodyPr/>
          <a:lstStyle/>
          <a:p>
            <a:fld id="{C4A8EFBA-C9BC-40A8-B019-914AF4375C02}" type="slidenum">
              <a:rPr lang="en-US" smtClean="0"/>
              <a:pPr/>
              <a:t>48</a:t>
            </a:fld>
            <a:endParaRPr lang="en-US"/>
          </a:p>
        </p:txBody>
      </p:sp>
      <p:pic>
        <p:nvPicPr>
          <p:cNvPr id="4" name="Picture 3">
            <a:extLst>
              <a:ext uri="{FF2B5EF4-FFF2-40B4-BE49-F238E27FC236}">
                <a16:creationId xmlns:a16="http://schemas.microsoft.com/office/drawing/2014/main" id="{A61A58AB-355A-413E-9B0A-73197FC45F88}"/>
              </a:ext>
            </a:extLst>
          </p:cNvPr>
          <p:cNvPicPr>
            <a:picLocks noChangeAspect="1"/>
          </p:cNvPicPr>
          <p:nvPr/>
        </p:nvPicPr>
        <p:blipFill>
          <a:blip r:embed="rId2"/>
          <a:stretch>
            <a:fillRect/>
          </a:stretch>
        </p:blipFill>
        <p:spPr>
          <a:xfrm>
            <a:off x="85347" y="373322"/>
            <a:ext cx="8973306" cy="5959475"/>
          </a:xfrm>
          <a:prstGeom prst="rect">
            <a:avLst/>
          </a:prstGeom>
        </p:spPr>
      </p:pic>
    </p:spTree>
    <p:extLst>
      <p:ext uri="{BB962C8B-B14F-4D97-AF65-F5344CB8AC3E}">
        <p14:creationId xmlns:p14="http://schemas.microsoft.com/office/powerpoint/2010/main" val="3894011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5D1C1E-D8D4-4CA8-84DD-699BB7EE30B8}"/>
              </a:ext>
            </a:extLst>
          </p:cNvPr>
          <p:cNvSpPr>
            <a:spLocks noGrp="1"/>
          </p:cNvSpPr>
          <p:nvPr>
            <p:ph type="sldNum" sz="quarter" idx="12"/>
          </p:nvPr>
        </p:nvSpPr>
        <p:spPr/>
        <p:txBody>
          <a:bodyPr/>
          <a:lstStyle/>
          <a:p>
            <a:fld id="{C4A8EFBA-C9BC-40A8-B019-914AF4375C02}" type="slidenum">
              <a:rPr lang="en-US" smtClean="0"/>
              <a:pPr/>
              <a:t>49</a:t>
            </a:fld>
            <a:endParaRPr lang="en-US"/>
          </a:p>
        </p:txBody>
      </p:sp>
      <p:sp>
        <p:nvSpPr>
          <p:cNvPr id="4" name="TextBox 3">
            <a:extLst>
              <a:ext uri="{FF2B5EF4-FFF2-40B4-BE49-F238E27FC236}">
                <a16:creationId xmlns:a16="http://schemas.microsoft.com/office/drawing/2014/main" id="{96F584C2-1FCE-48B0-B9F8-C87905FDE887}"/>
              </a:ext>
            </a:extLst>
          </p:cNvPr>
          <p:cNvSpPr txBox="1"/>
          <p:nvPr/>
        </p:nvSpPr>
        <p:spPr>
          <a:xfrm>
            <a:off x="300692" y="543897"/>
            <a:ext cx="8386108" cy="2739211"/>
          </a:xfrm>
          <a:prstGeom prst="rect">
            <a:avLst/>
          </a:prstGeom>
          <a:noFill/>
        </p:spPr>
        <p:txBody>
          <a:bodyPr wrap="square">
            <a:spAutoFit/>
          </a:bodyPr>
          <a:lstStyle/>
          <a:p>
            <a:pPr algn="just"/>
            <a:r>
              <a:rPr lang="en-US" sz="2200" dirty="0">
                <a:latin typeface="Calibri" panose="020F0502020204030204" pitchFamily="34" charset="0"/>
                <a:cs typeface="Calibri" panose="020F0502020204030204" pitchFamily="34" charset="0"/>
              </a:rPr>
              <a:t>In the electron-nucleus collision, electron loses kinetic energy and nucleus recoils. The energy of the recoil nucleus </a:t>
            </a:r>
            <a:r>
              <a:rPr lang="en-US" sz="2200" dirty="0" err="1">
                <a:latin typeface="Calibri" panose="020F0502020204030204" pitchFamily="34" charset="0"/>
                <a:cs typeface="Calibri" panose="020F0502020204030204" pitchFamily="34" charset="0"/>
              </a:rPr>
              <a:t>E</a:t>
            </a:r>
            <a:r>
              <a:rPr lang="en-US" sz="2200" baseline="-25000" dirty="0" err="1">
                <a:latin typeface="Calibri" panose="020F0502020204030204" pitchFamily="34" charset="0"/>
                <a:cs typeface="Calibri" panose="020F0502020204030204" pitchFamily="34" charset="0"/>
              </a:rPr>
              <a:t>n</a:t>
            </a:r>
            <a:r>
              <a:rPr lang="en-US" sz="2200" dirty="0">
                <a:latin typeface="Calibri" panose="020F0502020204030204" pitchFamily="34" charset="0"/>
                <a:cs typeface="Calibri" panose="020F0502020204030204" pitchFamily="34" charset="0"/>
              </a:rPr>
              <a:t> can be calculated by treating the electron-nucleus to be similar to a photon-electron Compton collision.</a:t>
            </a:r>
          </a:p>
          <a:p>
            <a:pPr algn="just"/>
            <a:r>
              <a:rPr lang="en-US" sz="2200" dirty="0">
                <a:latin typeface="Calibri" panose="020F0502020204030204" pitchFamily="34" charset="0"/>
                <a:cs typeface="Calibri" panose="020F0502020204030204" pitchFamily="34" charset="0"/>
              </a:rPr>
              <a:t>If </a:t>
            </a:r>
            <a:r>
              <a:rPr lang="en-US" sz="2200" dirty="0" err="1">
                <a:latin typeface="Calibri" panose="020F0502020204030204" pitchFamily="34" charset="0"/>
                <a:cs typeface="Calibri" panose="020F0502020204030204" pitchFamily="34" charset="0"/>
              </a:rPr>
              <a:t>E</a:t>
            </a:r>
            <a:r>
              <a:rPr lang="en-US" sz="2200" baseline="-25000" dirty="0" err="1">
                <a:latin typeface="Calibri" panose="020F0502020204030204" pitchFamily="34" charset="0"/>
                <a:cs typeface="Calibri" panose="020F0502020204030204" pitchFamily="34" charset="0"/>
              </a:rPr>
              <a:t>n</a:t>
            </a:r>
            <a:r>
              <a:rPr lang="en-US" sz="2200" baseline="-25000"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 Energy of recoil nucleus. E  = energy of incident electron,</a:t>
            </a:r>
          </a:p>
          <a:p>
            <a:pPr algn="just"/>
            <a:r>
              <a:rPr lang="en-US" sz="2200" dirty="0">
                <a:latin typeface="Calibri" panose="020F0502020204030204" pitchFamily="34" charset="0"/>
                <a:cs typeface="Calibri" panose="020F0502020204030204" pitchFamily="34" charset="0"/>
              </a:rPr>
              <a:t>M = Mass of the nucleus,	 </a:t>
            </a:r>
            <a:r>
              <a:rPr lang="el-GR" sz="2200" i="1" dirty="0">
                <a:latin typeface="Times New Roman" panose="02020603050405020304" pitchFamily="18" charset="0"/>
                <a:cs typeface="Times New Roman" panose="02020603050405020304" pitchFamily="18" charset="0"/>
              </a:rPr>
              <a:t>θ</a:t>
            </a:r>
            <a:r>
              <a:rPr lang="en-US" sz="2200" i="1" dirty="0">
                <a:latin typeface="Times New Roman" panose="02020603050405020304" pitchFamily="18" charset="0"/>
                <a:cs typeface="Times New Roman" panose="02020603050405020304" pitchFamily="18" charset="0"/>
              </a:rPr>
              <a:t> </a:t>
            </a:r>
            <a:r>
              <a:rPr lang="en-US" sz="2200" dirty="0">
                <a:latin typeface="Calibri" panose="020F0502020204030204" pitchFamily="34" charset="0"/>
                <a:cs typeface="Calibri" panose="020F0502020204030204" pitchFamily="34" charset="0"/>
              </a:rPr>
              <a:t>=  Scattering angle.</a:t>
            </a:r>
          </a:p>
          <a:p>
            <a:pPr algn="just"/>
            <a:r>
              <a:rPr lang="en-US" sz="2200" dirty="0">
                <a:latin typeface="Calibri" panose="020F0502020204030204" pitchFamily="34" charset="0"/>
                <a:cs typeface="Calibri" panose="020F0502020204030204" pitchFamily="34" charset="0"/>
              </a:rPr>
              <a:t>Then from the theory of Compton effect </a:t>
            </a:r>
          </a:p>
          <a:p>
            <a:r>
              <a:rPr lang="en-US" dirty="0"/>
              <a:t>			 </a:t>
            </a:r>
          </a:p>
        </p:txBody>
      </p:sp>
      <p:sp>
        <p:nvSpPr>
          <p:cNvPr id="5" name="Rectangle 2">
            <a:extLst>
              <a:ext uri="{FF2B5EF4-FFF2-40B4-BE49-F238E27FC236}">
                <a16:creationId xmlns:a16="http://schemas.microsoft.com/office/drawing/2014/main" id="{00E602B5-5FE4-4DBF-95F9-923882C588CA}"/>
              </a:ext>
            </a:extLst>
          </p:cNvPr>
          <p:cNvSpPr>
            <a:spLocks noChangeArrowheads="1"/>
          </p:cNvSpPr>
          <p:nvPr/>
        </p:nvSpPr>
        <p:spPr bwMode="auto">
          <a:xfrm>
            <a:off x="152400" y="53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B919AABA-FD71-48A3-B9D6-272327EC7C65}"/>
              </a:ext>
            </a:extLst>
          </p:cNvPr>
          <p:cNvGraphicFramePr>
            <a:graphicFrameLocks noChangeAspect="1"/>
          </p:cNvGraphicFramePr>
          <p:nvPr>
            <p:extLst>
              <p:ext uri="{D42A27DB-BD31-4B8C-83A1-F6EECF244321}">
                <p14:modId xmlns:p14="http://schemas.microsoft.com/office/powerpoint/2010/main" val="518685684"/>
              </p:ext>
            </p:extLst>
          </p:nvPr>
        </p:nvGraphicFramePr>
        <p:xfrm>
          <a:off x="2849284" y="3243421"/>
          <a:ext cx="3445431" cy="1148477"/>
        </p:xfrm>
        <a:graphic>
          <a:graphicData uri="http://schemas.openxmlformats.org/presentationml/2006/ole">
            <mc:AlternateContent xmlns:mc="http://schemas.openxmlformats.org/markup-compatibility/2006">
              <mc:Choice xmlns:v="urn:schemas-microsoft-com:vml" Requires="v">
                <p:oleObj r:id="rId2" imgW="1828800" imgH="609600" progId="Equation.3">
                  <p:embed/>
                </p:oleObj>
              </mc:Choice>
              <mc:Fallback>
                <p:oleObj r:id="rId2" imgW="1828800" imgH="6096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284" y="3243421"/>
                        <a:ext cx="3445431" cy="1148477"/>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BEDB8ABC-A921-48C9-AF87-945271EEFFD3}"/>
              </a:ext>
            </a:extLst>
          </p:cNvPr>
          <p:cNvSpPr txBox="1"/>
          <p:nvPr/>
        </p:nvSpPr>
        <p:spPr>
          <a:xfrm>
            <a:off x="455146" y="4250579"/>
            <a:ext cx="8538508" cy="1277273"/>
          </a:xfrm>
          <a:prstGeom prst="rect">
            <a:avLst/>
          </a:prstGeom>
          <a:noFill/>
        </p:spPr>
        <p:txBody>
          <a:bodyPr wrap="square">
            <a:spAutoFit/>
          </a:bodyPr>
          <a:lstStyle/>
          <a:p>
            <a:pPr marL="0" marR="0" algn="just">
              <a:lnSpc>
                <a:spcPct val="150000"/>
              </a:lnSpc>
              <a:spcBef>
                <a:spcPts val="0"/>
              </a:spcBef>
              <a:spcAft>
                <a:spcPts val="0"/>
              </a:spcAft>
            </a:pPr>
            <a:r>
              <a:rPr lang="en-US" sz="2200" dirty="0">
                <a:effectLst/>
                <a:latin typeface="Calibri" panose="020F0502020204030204" pitchFamily="34" charset="0"/>
                <a:ea typeface="Times New Roman" panose="02020603050405020304" pitchFamily="18" charset="0"/>
                <a:cs typeface="Calibri" panose="020F0502020204030204" pitchFamily="34" charset="0"/>
              </a:rPr>
              <a:t>The energy of scattered electron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E</a:t>
            </a:r>
            <a:r>
              <a:rPr lang="en-US" sz="2200" dirty="0">
                <a:effectLst/>
                <a:latin typeface="Calibri" panose="020F0502020204030204" pitchFamily="34" charset="0"/>
                <a:ea typeface="Times New Roman" panose="02020603050405020304" pitchFamily="18" charset="0"/>
                <a:cs typeface="Calibri" panose="020F0502020204030204" pitchFamily="34" charset="0"/>
              </a:rPr>
              <a:t> is thus given by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E’</a:t>
            </a:r>
            <a:r>
              <a:rPr lang="en-US" sz="2200" dirty="0">
                <a:effectLst/>
                <a:latin typeface="Calibri" panose="020F0502020204030204" pitchFamily="34" charset="0"/>
                <a:ea typeface="Times New Roman" panose="02020603050405020304" pitchFamily="18" charset="0"/>
                <a:cs typeface="Calibri" panose="020F0502020204030204" pitchFamily="34" charset="0"/>
              </a:rPr>
              <a:t> =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E</a:t>
            </a:r>
            <a:r>
              <a:rPr lang="en-US" sz="2200" dirty="0">
                <a:effectLst/>
                <a:latin typeface="Calibri" panose="020F0502020204030204" pitchFamily="34" charset="0"/>
                <a:ea typeface="Times New Roman" panose="02020603050405020304" pitchFamily="18" charset="0"/>
                <a:cs typeface="Calibri" panose="020F0502020204030204" pitchFamily="34" charset="0"/>
              </a:rPr>
              <a:t> –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E</a:t>
            </a:r>
            <a:r>
              <a:rPr lang="en-US" sz="2200" i="1" baseline="-25000" dirty="0" err="1">
                <a:effectLst/>
                <a:latin typeface="Calibri" panose="020F0502020204030204" pitchFamily="34" charset="0"/>
                <a:ea typeface="Times New Roman" panose="02020603050405020304" pitchFamily="18" charset="0"/>
                <a:cs typeface="Calibri" panose="020F0502020204030204" pitchFamily="34" charset="0"/>
              </a:rPr>
              <a:t>n</a:t>
            </a:r>
            <a:r>
              <a:rPr lang="en-US" sz="22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2200" dirty="0">
              <a:effectLst/>
              <a:latin typeface="Calibri" panose="020F0502020204030204" pitchFamily="34" charset="0"/>
              <a:ea typeface="Times New Roman" panose="02020603050405020304" pitchFamily="18" charset="0"/>
              <a:cs typeface="Calibri" panose="020F0502020204030204" pitchFamily="34" charset="0"/>
            </a:endParaRPr>
          </a:p>
          <a:p>
            <a:r>
              <a:rPr lang="en-US" sz="2200" dirty="0">
                <a:effectLst/>
                <a:latin typeface="Calibri" panose="020F0502020204030204" pitchFamily="34" charset="0"/>
                <a:ea typeface="Times New Roman" panose="02020603050405020304" pitchFamily="18" charset="0"/>
                <a:cs typeface="Calibri" panose="020F0502020204030204" pitchFamily="34" charset="0"/>
              </a:rPr>
              <a:t>Hofstadter and others assumed that the density of charge in the nucleus is best given by </a:t>
            </a:r>
            <a:endParaRPr lang="en-US" sz="2200" dirty="0">
              <a:latin typeface="Calibri" panose="020F0502020204030204" pitchFamily="34" charset="0"/>
              <a:cs typeface="Calibri" panose="020F0502020204030204" pitchFamily="34" charset="0"/>
            </a:endParaRPr>
          </a:p>
        </p:txBody>
      </p:sp>
      <p:graphicFrame>
        <p:nvGraphicFramePr>
          <p:cNvPr id="12" name="Object 11">
            <a:extLst>
              <a:ext uri="{FF2B5EF4-FFF2-40B4-BE49-F238E27FC236}">
                <a16:creationId xmlns:a16="http://schemas.microsoft.com/office/drawing/2014/main" id="{2064DC48-8DFB-4FFB-A47F-6089E4E460F5}"/>
              </a:ext>
            </a:extLst>
          </p:cNvPr>
          <p:cNvGraphicFramePr>
            <a:graphicFrameLocks noChangeAspect="1"/>
          </p:cNvGraphicFramePr>
          <p:nvPr>
            <p:extLst>
              <p:ext uri="{D42A27DB-BD31-4B8C-83A1-F6EECF244321}">
                <p14:modId xmlns:p14="http://schemas.microsoft.com/office/powerpoint/2010/main" val="721322074"/>
              </p:ext>
            </p:extLst>
          </p:nvPr>
        </p:nvGraphicFramePr>
        <p:xfrm>
          <a:off x="3232150" y="5422900"/>
          <a:ext cx="2522538" cy="890588"/>
        </p:xfrm>
        <a:graphic>
          <a:graphicData uri="http://schemas.openxmlformats.org/presentationml/2006/ole">
            <mc:AlternateContent xmlns:mc="http://schemas.openxmlformats.org/markup-compatibility/2006">
              <mc:Choice xmlns:v="urn:schemas-microsoft-com:vml" Requires="v">
                <p:oleObj r:id="rId4" imgW="1091726" imgH="393529" progId="Equation.3">
                  <p:embed/>
                </p:oleObj>
              </mc:Choice>
              <mc:Fallback>
                <p:oleObj r:id="rId4" imgW="1091726" imgH="39352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2150" y="5422900"/>
                        <a:ext cx="2522538" cy="890588"/>
                      </a:xfrm>
                      <a:prstGeom prst="rect">
                        <a:avLst/>
                      </a:prstGeom>
                      <a:noFill/>
                    </p:spPr>
                  </p:pic>
                </p:oleObj>
              </mc:Fallback>
            </mc:AlternateContent>
          </a:graphicData>
        </a:graphic>
      </p:graphicFrame>
    </p:spTree>
    <p:extLst>
      <p:ext uri="{BB962C8B-B14F-4D97-AF65-F5344CB8AC3E}">
        <p14:creationId xmlns:p14="http://schemas.microsoft.com/office/powerpoint/2010/main" val="1333190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17266A-3C89-401A-A400-ADA0C63C4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955" y="3229199"/>
            <a:ext cx="3114898" cy="1851812"/>
          </a:xfrm>
          <a:prstGeom prst="rect">
            <a:avLst/>
          </a:prstGeom>
        </p:spPr>
      </p:pic>
      <p:sp>
        <p:nvSpPr>
          <p:cNvPr id="2" name="Slide Number Placeholder 1">
            <a:extLst>
              <a:ext uri="{FF2B5EF4-FFF2-40B4-BE49-F238E27FC236}">
                <a16:creationId xmlns:a16="http://schemas.microsoft.com/office/drawing/2014/main" id="{5FA9EA37-1D7F-4210-ADB7-E82A3C32EF0E}"/>
              </a:ext>
            </a:extLst>
          </p:cNvPr>
          <p:cNvSpPr>
            <a:spLocks noGrp="1"/>
          </p:cNvSpPr>
          <p:nvPr>
            <p:ph type="sldNum" sz="quarter" idx="12"/>
          </p:nvPr>
        </p:nvSpPr>
        <p:spPr/>
        <p:txBody>
          <a:bodyPr/>
          <a:lstStyle/>
          <a:p>
            <a:fld id="{C4A8EFBA-C9BC-40A8-B019-914AF4375C02}" type="slidenum">
              <a:rPr lang="en-US" smtClean="0"/>
              <a:pPr/>
              <a:t>5</a:t>
            </a:fld>
            <a:endParaRPr lang="en-US"/>
          </a:p>
        </p:txBody>
      </p:sp>
      <p:sp>
        <p:nvSpPr>
          <p:cNvPr id="3" name="Rectangle 2">
            <a:extLst>
              <a:ext uri="{FF2B5EF4-FFF2-40B4-BE49-F238E27FC236}">
                <a16:creationId xmlns:a16="http://schemas.microsoft.com/office/drawing/2014/main" id="{2C5DAB69-5539-42A7-B708-DAACA80A5ADC}"/>
              </a:ext>
            </a:extLst>
          </p:cNvPr>
          <p:cNvSpPr/>
          <p:nvPr/>
        </p:nvSpPr>
        <p:spPr>
          <a:xfrm>
            <a:off x="304800" y="709652"/>
            <a:ext cx="6730048" cy="3816429"/>
          </a:xfrm>
          <a:prstGeom prst="rect">
            <a:avLst/>
          </a:prstGeom>
        </p:spPr>
        <p:txBody>
          <a:bodyPr wrap="square">
            <a:spAutoFit/>
          </a:bodyPr>
          <a:lstStyle/>
          <a:p>
            <a:pPr algn="just"/>
            <a:r>
              <a:rPr lang="en-US" sz="2200" b="1" dirty="0">
                <a:solidFill>
                  <a:srgbClr val="0000CC"/>
                </a:solidFill>
                <a:latin typeface="Cambria" panose="02040503050406030204" pitchFamily="18" charset="0"/>
                <a:ea typeface="Cambria" panose="02040503050406030204" pitchFamily="18" charset="0"/>
              </a:rPr>
              <a:t>In 1911 Ernest Rutherford proposed the Nuclear Model of an Atom, based on 1909 Geiger–Marsden gold foil experiment.</a:t>
            </a:r>
          </a:p>
          <a:p>
            <a:pPr algn="just"/>
            <a:endParaRPr lang="en-US" sz="2200" b="1" dirty="0">
              <a:solidFill>
                <a:srgbClr val="C00000"/>
              </a:solidFill>
              <a:latin typeface="Cambria" panose="02040503050406030204" pitchFamily="18" charset="0"/>
              <a:ea typeface="Cambria" panose="02040503050406030204" pitchFamily="18" charset="0"/>
            </a:endParaRPr>
          </a:p>
          <a:p>
            <a:pPr marL="342900" indent="-342900" algn="just">
              <a:buFont typeface="Wingdings" panose="05000000000000000000" pitchFamily="2" charset="2"/>
              <a:buChar char="Ø"/>
            </a:pPr>
            <a:r>
              <a:rPr lang="en-US" sz="2200" b="1" dirty="0">
                <a:solidFill>
                  <a:srgbClr val="C00000"/>
                </a:solidFill>
                <a:latin typeface="Cambria" panose="02040503050406030204" pitchFamily="18" charset="0"/>
                <a:ea typeface="Cambria" panose="02040503050406030204" pitchFamily="18" charset="0"/>
              </a:rPr>
              <a:t>The atomic nucleus is small, dense region, positively charged,  consisting of protons and neutrons at the center</a:t>
            </a:r>
          </a:p>
          <a:p>
            <a:pPr marL="342900" indent="-342900" algn="just">
              <a:buFont typeface="Wingdings" panose="05000000000000000000" pitchFamily="2" charset="2"/>
              <a:buChar char="Ø"/>
            </a:pPr>
            <a:endParaRPr lang="en-US" sz="2200" b="1" dirty="0">
              <a:solidFill>
                <a:srgbClr val="C00000"/>
              </a:solidFill>
              <a:latin typeface="Cambria" panose="02040503050406030204" pitchFamily="18" charset="0"/>
              <a:ea typeface="Cambria" panose="02040503050406030204" pitchFamily="18" charset="0"/>
            </a:endParaRPr>
          </a:p>
          <a:p>
            <a:pPr marL="342900" indent="-342900" algn="just">
              <a:buFont typeface="Wingdings" panose="05000000000000000000" pitchFamily="2" charset="2"/>
              <a:buChar char="Ø"/>
            </a:pPr>
            <a:r>
              <a:rPr lang="en-US" sz="2200" b="1" dirty="0">
                <a:solidFill>
                  <a:srgbClr val="C00000"/>
                </a:solidFill>
                <a:latin typeface="Cambria" panose="02040503050406030204" pitchFamily="18" charset="0"/>
                <a:ea typeface="Cambria" panose="02040503050406030204" pitchFamily="18" charset="0"/>
              </a:rPr>
              <a:t>Electrons are orbiting spirally </a:t>
            </a:r>
          </a:p>
          <a:p>
            <a:pPr algn="just"/>
            <a:r>
              <a:rPr lang="en-US" sz="2200" b="1" dirty="0">
                <a:solidFill>
                  <a:srgbClr val="C00000"/>
                </a:solidFill>
                <a:latin typeface="Cambria" panose="02040503050406030204" pitchFamily="18" charset="0"/>
                <a:ea typeface="Cambria" panose="02040503050406030204" pitchFamily="18" charset="0"/>
              </a:rPr>
              <a:t>     inward around the nucleus </a:t>
            </a:r>
          </a:p>
          <a:p>
            <a:pPr algn="just"/>
            <a:r>
              <a:rPr lang="en-US" sz="2200" b="1" dirty="0">
                <a:solidFill>
                  <a:srgbClr val="C00000"/>
                </a:solidFill>
                <a:latin typeface="Cambria" panose="02040503050406030204" pitchFamily="18" charset="0"/>
                <a:ea typeface="Cambria" panose="02040503050406030204" pitchFamily="18" charset="0"/>
              </a:rPr>
              <a:t>     in order to balance out the charge. </a:t>
            </a:r>
          </a:p>
        </p:txBody>
      </p:sp>
      <p:pic>
        <p:nvPicPr>
          <p:cNvPr id="4" name="Picture 3">
            <a:extLst>
              <a:ext uri="{FF2B5EF4-FFF2-40B4-BE49-F238E27FC236}">
                <a16:creationId xmlns:a16="http://schemas.microsoft.com/office/drawing/2014/main" id="{551CA4DC-E0A9-405E-877D-7178DAA6F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0080" y="768186"/>
            <a:ext cx="1619120" cy="2171092"/>
          </a:xfrm>
          <a:prstGeom prst="rect">
            <a:avLst/>
          </a:prstGeom>
        </p:spPr>
      </p:pic>
      <p:sp>
        <p:nvSpPr>
          <p:cNvPr id="6" name="Rectangle 5">
            <a:extLst>
              <a:ext uri="{FF2B5EF4-FFF2-40B4-BE49-F238E27FC236}">
                <a16:creationId xmlns:a16="http://schemas.microsoft.com/office/drawing/2014/main" id="{66482BD1-1EF5-404F-B744-C15675BC6924}"/>
              </a:ext>
            </a:extLst>
          </p:cNvPr>
          <p:cNvSpPr/>
          <p:nvPr/>
        </p:nvSpPr>
        <p:spPr>
          <a:xfrm>
            <a:off x="1266818" y="186432"/>
            <a:ext cx="6730048" cy="523220"/>
          </a:xfrm>
          <a:prstGeom prst="rect">
            <a:avLst/>
          </a:prstGeom>
        </p:spPr>
        <p:txBody>
          <a:bodyPr wrap="none">
            <a:spAutoFit/>
          </a:bodyPr>
          <a:lstStyle/>
          <a:p>
            <a:r>
              <a:rPr lang="en-US" sz="2800" b="1" dirty="0">
                <a:solidFill>
                  <a:srgbClr val="FF0000"/>
                </a:solidFill>
                <a:latin typeface="Cambria" panose="02040503050406030204" pitchFamily="18" charset="0"/>
                <a:ea typeface="Cambria" panose="02040503050406030204" pitchFamily="18" charset="0"/>
              </a:rPr>
              <a:t>Historical Milestones of Nuclear Physics</a:t>
            </a:r>
            <a:endParaRPr lang="en-US" sz="2800" b="1" i="0" dirty="0">
              <a:solidFill>
                <a:srgbClr val="FF0000"/>
              </a:solidFill>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B1932C8-59DE-46F2-A00C-F619D9812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78" y="4561760"/>
            <a:ext cx="2390775" cy="1914525"/>
          </a:xfrm>
          <a:prstGeom prst="rect">
            <a:avLst/>
          </a:prstGeom>
        </p:spPr>
      </p:pic>
      <p:pic>
        <p:nvPicPr>
          <p:cNvPr id="10" name="Picture 9">
            <a:extLst>
              <a:ext uri="{FF2B5EF4-FFF2-40B4-BE49-F238E27FC236}">
                <a16:creationId xmlns:a16="http://schemas.microsoft.com/office/drawing/2014/main" id="{4E54389A-9077-42C2-8F6B-0B78357BB7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1" y="5246261"/>
            <a:ext cx="4137968" cy="1493651"/>
          </a:xfrm>
          <a:prstGeom prst="rect">
            <a:avLst/>
          </a:prstGeom>
        </p:spPr>
      </p:pic>
      <p:sp>
        <p:nvSpPr>
          <p:cNvPr id="5" name="Rectangle 4">
            <a:extLst>
              <a:ext uri="{FF2B5EF4-FFF2-40B4-BE49-F238E27FC236}">
                <a16:creationId xmlns:a16="http://schemas.microsoft.com/office/drawing/2014/main" id="{98E44C94-6F3C-40E9-A672-F307BA0A37D0}"/>
              </a:ext>
            </a:extLst>
          </p:cNvPr>
          <p:cNvSpPr/>
          <p:nvPr/>
        </p:nvSpPr>
        <p:spPr>
          <a:xfrm>
            <a:off x="7081084" y="2890601"/>
            <a:ext cx="1942519" cy="338554"/>
          </a:xfrm>
          <a:prstGeom prst="rect">
            <a:avLst/>
          </a:prstGeom>
        </p:spPr>
        <p:txBody>
          <a:bodyPr wrap="none">
            <a:spAutoFit/>
          </a:bodyPr>
          <a:lstStyle/>
          <a:p>
            <a:r>
              <a:rPr lang="en-US" sz="1600" b="1" dirty="0">
                <a:solidFill>
                  <a:srgbClr val="0000CC"/>
                </a:solidFill>
                <a:latin typeface="Cambria" panose="02040503050406030204" pitchFamily="18" charset="0"/>
                <a:ea typeface="Cambria" panose="02040503050406030204" pitchFamily="18" charset="0"/>
              </a:rPr>
              <a:t>Ernest Rutherford </a:t>
            </a:r>
            <a:endParaRPr lang="en-US" sz="1600" dirty="0"/>
          </a:p>
        </p:txBody>
      </p:sp>
      <p:pic>
        <p:nvPicPr>
          <p:cNvPr id="9" name="Picture 8">
            <a:extLst>
              <a:ext uri="{FF2B5EF4-FFF2-40B4-BE49-F238E27FC236}">
                <a16:creationId xmlns:a16="http://schemas.microsoft.com/office/drawing/2014/main" id="{F63FEB3B-6DD2-433F-8718-C688D21671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9529" y="5168259"/>
            <a:ext cx="2124073" cy="1458092"/>
          </a:xfrm>
          <a:prstGeom prst="rect">
            <a:avLst/>
          </a:prstGeom>
        </p:spPr>
      </p:pic>
    </p:spTree>
    <p:extLst>
      <p:ext uri="{BB962C8B-B14F-4D97-AF65-F5344CB8AC3E}">
        <p14:creationId xmlns:p14="http://schemas.microsoft.com/office/powerpoint/2010/main" val="3352409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2CE1A4-7412-4926-B24E-B98C03B16361}"/>
              </a:ext>
            </a:extLst>
          </p:cNvPr>
          <p:cNvSpPr>
            <a:spLocks noGrp="1"/>
          </p:cNvSpPr>
          <p:nvPr>
            <p:ph type="sldNum" sz="quarter" idx="12"/>
          </p:nvPr>
        </p:nvSpPr>
        <p:spPr/>
        <p:txBody>
          <a:bodyPr/>
          <a:lstStyle/>
          <a:p>
            <a:fld id="{C4A8EFBA-C9BC-40A8-B019-914AF4375C02}" type="slidenum">
              <a:rPr lang="en-US" smtClean="0"/>
              <a:pPr/>
              <a:t>50</a:t>
            </a:fld>
            <a:endParaRPr lang="en-US"/>
          </a:p>
        </p:txBody>
      </p:sp>
      <p:sp>
        <p:nvSpPr>
          <p:cNvPr id="4" name="TextBox 3">
            <a:extLst>
              <a:ext uri="{FF2B5EF4-FFF2-40B4-BE49-F238E27FC236}">
                <a16:creationId xmlns:a16="http://schemas.microsoft.com/office/drawing/2014/main" id="{494455B0-9872-48A6-B0CF-C379E0AA7F10}"/>
              </a:ext>
            </a:extLst>
          </p:cNvPr>
          <p:cNvSpPr txBox="1"/>
          <p:nvPr/>
        </p:nvSpPr>
        <p:spPr>
          <a:xfrm>
            <a:off x="533400" y="838200"/>
            <a:ext cx="8153400" cy="4608569"/>
          </a:xfrm>
          <a:prstGeom prst="rect">
            <a:avLst/>
          </a:prstGeom>
          <a:noFill/>
        </p:spPr>
        <p:txBody>
          <a:bodyPr wrap="square">
            <a:spAutoFit/>
          </a:bodyPr>
          <a:lstStyle/>
          <a:p>
            <a:pPr marL="0" marR="0" algn="just">
              <a:lnSpc>
                <a:spcPct val="150000"/>
              </a:lnSpc>
              <a:spcBef>
                <a:spcPts val="0"/>
              </a:spcBef>
              <a:spcAft>
                <a:spcPts val="0"/>
              </a:spcAft>
            </a:pPr>
            <a:r>
              <a:rPr lang="en-US" sz="2200" dirty="0">
                <a:effectLst/>
                <a:latin typeface="Calibri" panose="020F0502020204030204" pitchFamily="34" charset="0"/>
                <a:ea typeface="Times New Roman" panose="02020603050405020304" pitchFamily="18" charset="0"/>
                <a:cs typeface="Calibri" panose="020F0502020204030204" pitchFamily="34" charset="0"/>
              </a:rPr>
              <a:t>where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p</a:t>
            </a:r>
            <a:r>
              <a:rPr lang="en-US" sz="2200" baseline="-25000" dirty="0">
                <a:effectLst/>
                <a:latin typeface="Calibri" panose="020F0502020204030204" pitchFamily="34" charset="0"/>
                <a:ea typeface="Times New Roman" panose="02020603050405020304" pitchFamily="18" charset="0"/>
                <a:cs typeface="Calibri" panose="020F0502020204030204" pitchFamily="34" charset="0"/>
              </a:rPr>
              <a:t>0</a:t>
            </a:r>
            <a:r>
              <a:rPr lang="en-US" sz="2200" dirty="0">
                <a:effectLst/>
                <a:latin typeface="Calibri" panose="020F0502020204030204" pitchFamily="34" charset="0"/>
                <a:ea typeface="Times New Roman" panose="02020603050405020304" pitchFamily="18" charset="0"/>
                <a:cs typeface="Calibri" panose="020F0502020204030204" pitchFamily="34" charset="0"/>
              </a:rPr>
              <a:t> and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k</a:t>
            </a:r>
            <a:r>
              <a:rPr lang="en-US" sz="2200" dirty="0">
                <a:effectLst/>
                <a:latin typeface="Calibri" panose="020F0502020204030204" pitchFamily="34" charset="0"/>
                <a:ea typeface="Times New Roman" panose="02020603050405020304" pitchFamily="18" charset="0"/>
                <a:cs typeface="Calibri" panose="020F0502020204030204" pitchFamily="34" charset="0"/>
              </a:rPr>
              <a:t> are constants and c is that value of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r</a:t>
            </a:r>
            <a:r>
              <a:rPr lang="en-US" sz="2200" dirty="0">
                <a:effectLst/>
                <a:latin typeface="Calibri" panose="020F0502020204030204" pitchFamily="34" charset="0"/>
                <a:ea typeface="Times New Roman" panose="02020603050405020304" pitchFamily="18" charset="0"/>
                <a:cs typeface="Calibri" panose="020F0502020204030204" pitchFamily="34" charset="0"/>
              </a:rPr>
              <a:t> where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p</a:t>
            </a:r>
            <a:r>
              <a:rPr lang="en-US" sz="2200" i="1" baseline="-25000" dirty="0">
                <a:effectLst/>
                <a:latin typeface="Calibri" panose="020F0502020204030204" pitchFamily="34" charset="0"/>
                <a:ea typeface="Times New Roman" panose="02020603050405020304" pitchFamily="18" charset="0"/>
                <a:cs typeface="Calibri" panose="020F0502020204030204" pitchFamily="34" charset="0"/>
              </a:rPr>
              <a:t>(r)</a:t>
            </a:r>
            <a:r>
              <a:rPr lang="en-US" sz="2200" dirty="0">
                <a:effectLst/>
                <a:latin typeface="Calibri" panose="020F0502020204030204" pitchFamily="34" charset="0"/>
                <a:ea typeface="Times New Roman" panose="02020603050405020304" pitchFamily="18" charset="0"/>
                <a:cs typeface="Calibri" panose="020F0502020204030204" pitchFamily="34" charset="0"/>
              </a:rPr>
              <a:t> falls to half its central value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i.e. p</a:t>
            </a:r>
            <a:r>
              <a:rPr lang="en-US" sz="2200" i="1" baseline="-25000" dirty="0">
                <a:effectLst/>
                <a:latin typeface="Calibri" panose="020F0502020204030204" pitchFamily="34" charset="0"/>
                <a:ea typeface="Times New Roman" panose="02020603050405020304" pitchFamily="18" charset="0"/>
                <a:cs typeface="Calibri" panose="020F0502020204030204" pitchFamily="34" charset="0"/>
              </a:rPr>
              <a:t>(r)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 p</a:t>
            </a:r>
            <a:r>
              <a:rPr lang="en-US" sz="2200" i="1" baseline="-25000" dirty="0">
                <a:effectLst/>
                <a:latin typeface="Calibri" panose="020F0502020204030204" pitchFamily="34" charset="0"/>
                <a:ea typeface="Times New Roman" panose="02020603050405020304" pitchFamily="18" charset="0"/>
                <a:cs typeface="Calibri" panose="020F0502020204030204" pitchFamily="34" charset="0"/>
              </a:rPr>
              <a:t>0</a:t>
            </a:r>
            <a:r>
              <a:rPr lang="en-US" sz="2200" i="1" dirty="0">
                <a:effectLst/>
                <a:latin typeface="Calibri" panose="020F0502020204030204" pitchFamily="34" charset="0"/>
                <a:ea typeface="Times New Roman" panose="02020603050405020304" pitchFamily="18" charset="0"/>
                <a:cs typeface="Calibri" panose="020F0502020204030204" pitchFamily="34" charset="0"/>
              </a:rPr>
              <a:t>/2)</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p>
          <a:p>
            <a:pPr marL="0" marR="0" algn="just">
              <a:lnSpc>
                <a:spcPct val="150000"/>
              </a:lnSpc>
              <a:spcBef>
                <a:spcPts val="0"/>
              </a:spcBef>
              <a:spcAft>
                <a:spcPts val="0"/>
              </a:spcAft>
            </a:pPr>
            <a:r>
              <a:rPr lang="en-US" sz="2200" dirty="0">
                <a:effectLst/>
                <a:latin typeface="Calibri" panose="020F0502020204030204" pitchFamily="34" charset="0"/>
                <a:ea typeface="Times New Roman" panose="02020603050405020304" pitchFamily="18" charset="0"/>
                <a:cs typeface="Calibri" panose="020F0502020204030204" pitchFamily="34" charset="0"/>
              </a:rPr>
              <a:t>The experimental results with gold were analyzed in terms of the above equation and the results for a wide range of nuclei indicated c to be proportional to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A</a:t>
            </a:r>
            <a:r>
              <a:rPr lang="en-US" sz="2200" baseline="30000" dirty="0">
                <a:effectLst/>
                <a:latin typeface="Calibri" panose="020F0502020204030204" pitchFamily="34" charset="0"/>
                <a:ea typeface="Times New Roman" panose="02020603050405020304" pitchFamily="18" charset="0"/>
                <a:cs typeface="Calibri" panose="020F0502020204030204" pitchFamily="34" charset="0"/>
              </a:rPr>
              <a:t>1/3</a:t>
            </a:r>
            <a:r>
              <a:rPr lang="en-US" sz="2200" dirty="0">
                <a:effectLst/>
                <a:latin typeface="Calibri" panose="020F0502020204030204" pitchFamily="34" charset="0"/>
                <a:ea typeface="Times New Roman" panose="02020603050405020304" pitchFamily="18" charset="0"/>
                <a:cs typeface="Calibri" panose="020F0502020204030204" pitchFamily="34" charset="0"/>
              </a:rPr>
              <a:t> and it was found that the results fit well within the formula </a:t>
            </a:r>
          </a:p>
          <a:p>
            <a:pPr marL="0" marR="0" algn="just">
              <a:lnSpc>
                <a:spcPct val="150000"/>
              </a:lnSpc>
              <a:spcBef>
                <a:spcPts val="0"/>
              </a:spcBef>
              <a:spcAft>
                <a:spcPts val="0"/>
              </a:spcAft>
            </a:pPr>
            <a:r>
              <a:rPr lang="en-US" sz="2200" dirty="0">
                <a:effectLst/>
                <a:latin typeface="Calibri" panose="020F0502020204030204" pitchFamily="34" charset="0"/>
                <a:ea typeface="Times New Roman" panose="02020603050405020304" pitchFamily="18" charset="0"/>
                <a:cs typeface="Calibri" panose="020F0502020204030204" pitchFamily="34" charset="0"/>
              </a:rPr>
              <a:t>			R = R</a:t>
            </a:r>
            <a:r>
              <a:rPr lang="en-US" sz="2200" baseline="-25000" dirty="0">
                <a:effectLst/>
                <a:latin typeface="Calibri" panose="020F0502020204030204" pitchFamily="34" charset="0"/>
                <a:ea typeface="Times New Roman" panose="02020603050405020304" pitchFamily="18" charset="0"/>
                <a:cs typeface="Calibri" panose="020F0502020204030204" pitchFamily="34" charset="0"/>
              </a:rPr>
              <a:t>o</a:t>
            </a:r>
            <a:r>
              <a:rPr lang="en-US" sz="2200" i="1" dirty="0">
                <a:effectLst/>
                <a:latin typeface="Calibri" panose="020F0502020204030204" pitchFamily="34" charset="0"/>
                <a:ea typeface="Times New Roman" panose="02020603050405020304" pitchFamily="18" charset="0"/>
                <a:cs typeface="Calibri" panose="020F0502020204030204" pitchFamily="34" charset="0"/>
              </a:rPr>
              <a:t>A</a:t>
            </a:r>
            <a:r>
              <a:rPr lang="en-US" sz="2200" baseline="30000" dirty="0">
                <a:effectLst/>
                <a:latin typeface="Calibri" panose="020F0502020204030204" pitchFamily="34" charset="0"/>
                <a:ea typeface="Times New Roman" panose="02020603050405020304" pitchFamily="18" charset="0"/>
                <a:cs typeface="Calibri" panose="020F0502020204030204" pitchFamily="34" charset="0"/>
              </a:rPr>
              <a:t>1/3</a:t>
            </a:r>
            <a:r>
              <a:rPr lang="en-US" sz="2200" dirty="0">
                <a:effectLst/>
                <a:latin typeface="Calibri" panose="020F0502020204030204" pitchFamily="34" charset="0"/>
                <a:ea typeface="Times New Roman" panose="02020603050405020304" pitchFamily="18" charset="0"/>
                <a:cs typeface="Calibri" panose="020F0502020204030204" pitchFamily="34" charset="0"/>
              </a:rPr>
              <a:t>.</a:t>
            </a:r>
          </a:p>
          <a:p>
            <a:pPr marL="0" marR="0" algn="just">
              <a:lnSpc>
                <a:spcPct val="150000"/>
              </a:lnSpc>
              <a:spcBef>
                <a:spcPts val="0"/>
              </a:spcBef>
              <a:spcAft>
                <a:spcPts val="0"/>
              </a:spcAft>
            </a:pPr>
            <a:r>
              <a:rPr lang="en-US" sz="2200" dirty="0">
                <a:effectLst/>
                <a:latin typeface="Calibri" panose="020F0502020204030204" pitchFamily="34" charset="0"/>
                <a:ea typeface="Times New Roman" panose="02020603050405020304" pitchFamily="18" charset="0"/>
                <a:cs typeface="Calibri" panose="020F0502020204030204" pitchFamily="34" charset="0"/>
              </a:rPr>
              <a:t>With value of R</a:t>
            </a:r>
            <a:r>
              <a:rPr lang="en-US" sz="2200" baseline="-25000" dirty="0">
                <a:effectLst/>
                <a:latin typeface="Calibri" panose="020F0502020204030204" pitchFamily="34" charset="0"/>
                <a:ea typeface="Times New Roman" panose="02020603050405020304" pitchFamily="18" charset="0"/>
                <a:cs typeface="Calibri" panose="020F0502020204030204" pitchFamily="34" charset="0"/>
              </a:rPr>
              <a:t>o</a:t>
            </a:r>
            <a:r>
              <a:rPr lang="en-US" sz="2200" dirty="0">
                <a:effectLst/>
                <a:latin typeface="Calibri" panose="020F0502020204030204" pitchFamily="34" charset="0"/>
                <a:ea typeface="Times New Roman" panose="02020603050405020304" pitchFamily="18" charset="0"/>
                <a:cs typeface="Calibri" panose="020F0502020204030204" pitchFamily="34" charset="0"/>
              </a:rPr>
              <a:t> as R</a:t>
            </a:r>
            <a:r>
              <a:rPr lang="en-US" sz="2200" baseline="-25000" dirty="0">
                <a:effectLst/>
                <a:latin typeface="Calibri" panose="020F0502020204030204" pitchFamily="34" charset="0"/>
                <a:ea typeface="Times New Roman" panose="02020603050405020304" pitchFamily="18" charset="0"/>
                <a:cs typeface="Calibri" panose="020F0502020204030204" pitchFamily="34" charset="0"/>
              </a:rPr>
              <a:t>o</a:t>
            </a:r>
            <a:r>
              <a:rPr lang="en-US" sz="2200" dirty="0">
                <a:effectLst/>
                <a:latin typeface="Calibri" panose="020F0502020204030204" pitchFamily="34" charset="0"/>
                <a:ea typeface="Times New Roman" panose="02020603050405020304" pitchFamily="18" charset="0"/>
                <a:cs typeface="Calibri" panose="020F0502020204030204" pitchFamily="34" charset="0"/>
              </a:rPr>
              <a:t> = 1.32 fermi for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A</a:t>
            </a:r>
            <a:r>
              <a:rPr lang="en-US" sz="2200" dirty="0">
                <a:effectLst/>
                <a:latin typeface="Calibri" panose="020F0502020204030204" pitchFamily="34" charset="0"/>
                <a:ea typeface="Times New Roman" panose="02020603050405020304" pitchFamily="18" charset="0"/>
                <a:cs typeface="Calibri" panose="020F0502020204030204" pitchFamily="34" charset="0"/>
              </a:rPr>
              <a:t> &lt; 50 </a:t>
            </a:r>
          </a:p>
          <a:p>
            <a:pPr marL="0" marR="0" algn="just">
              <a:lnSpc>
                <a:spcPct val="150000"/>
              </a:lnSpc>
              <a:spcBef>
                <a:spcPts val="0"/>
              </a:spcBef>
              <a:spcAft>
                <a:spcPts val="0"/>
              </a:spcAft>
            </a:pPr>
            <a:r>
              <a:rPr lang="en-US" sz="2200" dirty="0">
                <a:effectLst/>
                <a:latin typeface="Calibri" panose="020F0502020204030204" pitchFamily="34" charset="0"/>
                <a:ea typeface="Times New Roman" panose="02020603050405020304" pitchFamily="18" charset="0"/>
                <a:cs typeface="Calibri" panose="020F0502020204030204" pitchFamily="34" charset="0"/>
              </a:rPr>
              <a:t>And R</a:t>
            </a:r>
            <a:r>
              <a:rPr lang="en-US" sz="2200" baseline="-25000" dirty="0">
                <a:effectLst/>
                <a:latin typeface="Calibri" panose="020F0502020204030204" pitchFamily="34" charset="0"/>
                <a:ea typeface="Times New Roman" panose="02020603050405020304" pitchFamily="18" charset="0"/>
                <a:cs typeface="Calibri" panose="020F0502020204030204" pitchFamily="34" charset="0"/>
              </a:rPr>
              <a:t>o</a:t>
            </a:r>
            <a:r>
              <a:rPr lang="en-US" sz="2200" dirty="0">
                <a:effectLst/>
                <a:latin typeface="Calibri" panose="020F0502020204030204" pitchFamily="34" charset="0"/>
                <a:ea typeface="Times New Roman" panose="02020603050405020304" pitchFamily="18" charset="0"/>
                <a:cs typeface="Calibri" panose="020F0502020204030204" pitchFamily="34" charset="0"/>
              </a:rPr>
              <a:t>  = 1.32 ± 0.01 fermi for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A</a:t>
            </a:r>
            <a:r>
              <a:rPr lang="en-US" sz="2200" dirty="0">
                <a:effectLst/>
                <a:latin typeface="Calibri" panose="020F0502020204030204" pitchFamily="34" charset="0"/>
                <a:ea typeface="Times New Roman" panose="02020603050405020304" pitchFamily="18" charset="0"/>
                <a:cs typeface="Calibri" panose="020F0502020204030204" pitchFamily="34" charset="0"/>
              </a:rPr>
              <a:t> &gt; 50.</a:t>
            </a:r>
          </a:p>
        </p:txBody>
      </p:sp>
    </p:spTree>
    <p:extLst>
      <p:ext uri="{BB962C8B-B14F-4D97-AF65-F5344CB8AC3E}">
        <p14:creationId xmlns:p14="http://schemas.microsoft.com/office/powerpoint/2010/main" val="1631157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76E1F6-A6EB-4F96-A2DC-F9213B5FC8A4}"/>
              </a:ext>
            </a:extLst>
          </p:cNvPr>
          <p:cNvSpPr>
            <a:spLocks noGrp="1"/>
          </p:cNvSpPr>
          <p:nvPr>
            <p:ph type="sldNum" sz="quarter" idx="12"/>
          </p:nvPr>
        </p:nvSpPr>
        <p:spPr/>
        <p:txBody>
          <a:bodyPr/>
          <a:lstStyle/>
          <a:p>
            <a:fld id="{C4A8EFBA-C9BC-40A8-B019-914AF4375C02}" type="slidenum">
              <a:rPr lang="en-US" smtClean="0"/>
              <a:pPr/>
              <a:t>51</a:t>
            </a:fld>
            <a:endParaRPr lang="en-US"/>
          </a:p>
        </p:txBody>
      </p:sp>
      <p:sp>
        <p:nvSpPr>
          <p:cNvPr id="4" name="TextBox 3">
            <a:extLst>
              <a:ext uri="{FF2B5EF4-FFF2-40B4-BE49-F238E27FC236}">
                <a16:creationId xmlns:a16="http://schemas.microsoft.com/office/drawing/2014/main" id="{5857542E-5A46-45FB-99A4-06621590F70E}"/>
              </a:ext>
            </a:extLst>
          </p:cNvPr>
          <p:cNvSpPr txBox="1"/>
          <p:nvPr/>
        </p:nvSpPr>
        <p:spPr>
          <a:xfrm>
            <a:off x="457200" y="457200"/>
            <a:ext cx="8001000" cy="3139321"/>
          </a:xfrm>
          <a:prstGeom prst="rect">
            <a:avLst/>
          </a:prstGeom>
          <a:noFill/>
        </p:spPr>
        <p:txBody>
          <a:bodyPr wrap="square">
            <a:spAutoFit/>
          </a:bodyPr>
          <a:lstStyle/>
          <a:p>
            <a:pPr marL="342900" indent="-342900" algn="just">
              <a:buFont typeface="Wingdings" panose="05000000000000000000" pitchFamily="2" charset="2"/>
              <a:buChar char="v"/>
            </a:pPr>
            <a:r>
              <a:rPr lang="en-US" sz="2200" dirty="0">
                <a:latin typeface="Calibri" panose="020F0502020204030204" pitchFamily="34" charset="0"/>
                <a:cs typeface="Calibri" panose="020F0502020204030204" pitchFamily="34" charset="0"/>
              </a:rPr>
              <a:t>The nuclei have Fermi-type charge distribution described by two parameters, the radius c which depends on the number of nucleons and a surface thickness t which is constant for all nuclei</a:t>
            </a:r>
          </a:p>
          <a:p>
            <a:pPr marL="342900" indent="-342900" algn="just">
              <a:buFont typeface="Wingdings" panose="05000000000000000000" pitchFamily="2" charset="2"/>
              <a:buChar char="v"/>
            </a:pPr>
            <a:endParaRPr lang="en-US" sz="2200" dirty="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v"/>
            </a:pPr>
            <a:r>
              <a:rPr lang="en-US" sz="2200" dirty="0">
                <a:latin typeface="Calibri" panose="020F0502020204030204" pitchFamily="34" charset="0"/>
                <a:cs typeface="Calibri" panose="020F0502020204030204" pitchFamily="34" charset="0"/>
              </a:rPr>
              <a:t>Nucleons have a finite size and can be described by an exponential charge/magnetic moment distribution.</a:t>
            </a:r>
          </a:p>
          <a:p>
            <a:pPr marL="342900" indent="-342900" algn="just">
              <a:buFont typeface="Wingdings" panose="05000000000000000000" pitchFamily="2" charset="2"/>
              <a:buChar char="v"/>
            </a:pPr>
            <a:endParaRPr lang="en-US" sz="2200" dirty="0">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v"/>
            </a:pPr>
            <a:r>
              <a:rPr lang="en-US" sz="2200" dirty="0">
                <a:latin typeface="Calibri" panose="020F0502020204030204" pitchFamily="34" charset="0"/>
                <a:cs typeface="Calibri" panose="020F0502020204030204" pitchFamily="34" charset="0"/>
              </a:rPr>
              <a:t>The development of the electron scattering method which is used today to measure the form factors of nuclei/nucleons</a:t>
            </a:r>
          </a:p>
        </p:txBody>
      </p:sp>
      <p:pic>
        <p:nvPicPr>
          <p:cNvPr id="5" name="Picture 2">
            <a:extLst>
              <a:ext uri="{FF2B5EF4-FFF2-40B4-BE49-F238E27FC236}">
                <a16:creationId xmlns:a16="http://schemas.microsoft.com/office/drawing/2014/main" id="{08E3E745-5C4D-4878-A3BD-714CE06431D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b="4231"/>
          <a:stretch>
            <a:fillRect/>
          </a:stretch>
        </p:blipFill>
        <p:spPr bwMode="auto">
          <a:xfrm>
            <a:off x="762000" y="3607605"/>
            <a:ext cx="4832350" cy="3127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72F8943C-72AC-4019-9398-E3994FBF0D4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7" y="4036229"/>
            <a:ext cx="2676525"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a:extLst>
              <a:ext uri="{FF2B5EF4-FFF2-40B4-BE49-F238E27FC236}">
                <a16:creationId xmlns:a16="http://schemas.microsoft.com/office/drawing/2014/main" id="{0DFE5DB2-119B-4BB4-9CC5-567389A0CD6E}"/>
              </a:ext>
            </a:extLst>
          </p:cNvPr>
          <p:cNvSpPr>
            <a:spLocks noChangeArrowheads="1"/>
          </p:cNvSpPr>
          <p:nvPr/>
        </p:nvSpPr>
        <p:spPr bwMode="auto">
          <a:xfrm>
            <a:off x="2667000" y="3607604"/>
            <a:ext cx="4427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en-US" altLang="ja-JP" sz="2000" b="1" dirty="0"/>
              <a:t>The shape of the Fermi distribution</a:t>
            </a:r>
            <a:endParaRPr kumimoji="0" lang="en-US" altLang="en-US" sz="2000" b="1" dirty="0"/>
          </a:p>
        </p:txBody>
      </p:sp>
    </p:spTree>
    <p:extLst>
      <p:ext uri="{BB962C8B-B14F-4D97-AF65-F5344CB8AC3E}">
        <p14:creationId xmlns:p14="http://schemas.microsoft.com/office/powerpoint/2010/main" val="3990376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E613D-325D-461B-93B9-DB95E1C2F66E}"/>
              </a:ext>
            </a:extLst>
          </p:cNvPr>
          <p:cNvSpPr>
            <a:spLocks noGrp="1"/>
          </p:cNvSpPr>
          <p:nvPr>
            <p:ph type="sldNum" sz="quarter" idx="12"/>
          </p:nvPr>
        </p:nvSpPr>
        <p:spPr/>
        <p:txBody>
          <a:bodyPr/>
          <a:lstStyle/>
          <a:p>
            <a:fld id="{C4A8EFBA-C9BC-40A8-B019-914AF4375C02}" type="slidenum">
              <a:rPr lang="en-US" smtClean="0"/>
              <a:pPr/>
              <a:t>52</a:t>
            </a:fld>
            <a:endParaRPr lang="en-US"/>
          </a:p>
        </p:txBody>
      </p:sp>
      <p:pic>
        <p:nvPicPr>
          <p:cNvPr id="4" name="Picture 3">
            <a:extLst>
              <a:ext uri="{FF2B5EF4-FFF2-40B4-BE49-F238E27FC236}">
                <a16:creationId xmlns:a16="http://schemas.microsoft.com/office/drawing/2014/main" id="{4FBFF298-AEB6-4B04-97BD-EBACC7784BF7}"/>
              </a:ext>
            </a:extLst>
          </p:cNvPr>
          <p:cNvPicPr>
            <a:picLocks noChangeAspect="1"/>
          </p:cNvPicPr>
          <p:nvPr/>
        </p:nvPicPr>
        <p:blipFill>
          <a:blip r:embed="rId2"/>
          <a:stretch>
            <a:fillRect/>
          </a:stretch>
        </p:blipFill>
        <p:spPr>
          <a:xfrm>
            <a:off x="228599" y="304800"/>
            <a:ext cx="8597267" cy="6416675"/>
          </a:xfrm>
          <a:prstGeom prst="rect">
            <a:avLst/>
          </a:prstGeom>
        </p:spPr>
      </p:pic>
    </p:spTree>
    <p:extLst>
      <p:ext uri="{BB962C8B-B14F-4D97-AF65-F5344CB8AC3E}">
        <p14:creationId xmlns:p14="http://schemas.microsoft.com/office/powerpoint/2010/main" val="2584126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FABF47-18FE-41BF-8E51-9CEBABFBAF65}"/>
              </a:ext>
            </a:extLst>
          </p:cNvPr>
          <p:cNvSpPr>
            <a:spLocks noGrp="1"/>
          </p:cNvSpPr>
          <p:nvPr>
            <p:ph type="sldNum" sz="quarter" idx="12"/>
          </p:nvPr>
        </p:nvSpPr>
        <p:spPr/>
        <p:txBody>
          <a:bodyPr/>
          <a:lstStyle/>
          <a:p>
            <a:fld id="{C4A8EFBA-C9BC-40A8-B019-914AF4375C02}" type="slidenum">
              <a:rPr lang="en-US" smtClean="0"/>
              <a:pPr/>
              <a:t>53</a:t>
            </a:fld>
            <a:endParaRPr lang="en-US"/>
          </a:p>
        </p:txBody>
      </p:sp>
      <p:pic>
        <p:nvPicPr>
          <p:cNvPr id="4" name="Picture 3">
            <a:extLst>
              <a:ext uri="{FF2B5EF4-FFF2-40B4-BE49-F238E27FC236}">
                <a16:creationId xmlns:a16="http://schemas.microsoft.com/office/drawing/2014/main" id="{4092435B-8F2A-40CB-9AAB-BED46EC2F01A}"/>
              </a:ext>
            </a:extLst>
          </p:cNvPr>
          <p:cNvPicPr>
            <a:picLocks noChangeAspect="1"/>
          </p:cNvPicPr>
          <p:nvPr/>
        </p:nvPicPr>
        <p:blipFill>
          <a:blip r:embed="rId2"/>
          <a:stretch>
            <a:fillRect/>
          </a:stretch>
        </p:blipFill>
        <p:spPr>
          <a:xfrm>
            <a:off x="152400" y="136525"/>
            <a:ext cx="8802779" cy="6416675"/>
          </a:xfrm>
          <a:prstGeom prst="rect">
            <a:avLst/>
          </a:prstGeom>
        </p:spPr>
      </p:pic>
    </p:spTree>
    <p:extLst>
      <p:ext uri="{BB962C8B-B14F-4D97-AF65-F5344CB8AC3E}">
        <p14:creationId xmlns:p14="http://schemas.microsoft.com/office/powerpoint/2010/main" val="4190738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3DAE65-B274-49BF-B786-7873E81EDAFE}"/>
              </a:ext>
            </a:extLst>
          </p:cNvPr>
          <p:cNvSpPr>
            <a:spLocks noGrp="1"/>
          </p:cNvSpPr>
          <p:nvPr>
            <p:ph type="sldNum" sz="quarter" idx="12"/>
          </p:nvPr>
        </p:nvSpPr>
        <p:spPr/>
        <p:txBody>
          <a:bodyPr/>
          <a:lstStyle/>
          <a:p>
            <a:fld id="{C4A8EFBA-C9BC-40A8-B019-914AF4375C02}" type="slidenum">
              <a:rPr lang="en-US" smtClean="0"/>
              <a:pPr/>
              <a:t>54</a:t>
            </a:fld>
            <a:endParaRPr lang="en-US"/>
          </a:p>
        </p:txBody>
      </p:sp>
      <p:pic>
        <p:nvPicPr>
          <p:cNvPr id="4" name="Picture 3">
            <a:extLst>
              <a:ext uri="{FF2B5EF4-FFF2-40B4-BE49-F238E27FC236}">
                <a16:creationId xmlns:a16="http://schemas.microsoft.com/office/drawing/2014/main" id="{EC1D847A-84B9-4784-B9A8-9263F5C3ED5A}"/>
              </a:ext>
            </a:extLst>
          </p:cNvPr>
          <p:cNvPicPr>
            <a:picLocks noChangeAspect="1"/>
          </p:cNvPicPr>
          <p:nvPr/>
        </p:nvPicPr>
        <p:blipFill>
          <a:blip r:embed="rId2"/>
          <a:stretch>
            <a:fillRect/>
          </a:stretch>
        </p:blipFill>
        <p:spPr>
          <a:xfrm>
            <a:off x="152400" y="146223"/>
            <a:ext cx="8877900" cy="6406977"/>
          </a:xfrm>
          <a:prstGeom prst="rect">
            <a:avLst/>
          </a:prstGeom>
        </p:spPr>
      </p:pic>
    </p:spTree>
    <p:extLst>
      <p:ext uri="{BB962C8B-B14F-4D97-AF65-F5344CB8AC3E}">
        <p14:creationId xmlns:p14="http://schemas.microsoft.com/office/powerpoint/2010/main" val="797266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43C02B-B1CD-4A5A-8BEC-E23425DA6504}"/>
              </a:ext>
            </a:extLst>
          </p:cNvPr>
          <p:cNvSpPr>
            <a:spLocks noGrp="1"/>
          </p:cNvSpPr>
          <p:nvPr>
            <p:ph type="sldNum" sz="quarter" idx="12"/>
          </p:nvPr>
        </p:nvSpPr>
        <p:spPr/>
        <p:txBody>
          <a:bodyPr/>
          <a:lstStyle/>
          <a:p>
            <a:fld id="{C4A8EFBA-C9BC-40A8-B019-914AF4375C02}" type="slidenum">
              <a:rPr lang="en-US" smtClean="0"/>
              <a:pPr/>
              <a:t>55</a:t>
            </a:fld>
            <a:endParaRPr lang="en-US"/>
          </a:p>
        </p:txBody>
      </p:sp>
      <p:pic>
        <p:nvPicPr>
          <p:cNvPr id="4" name="Picture 3">
            <a:extLst>
              <a:ext uri="{FF2B5EF4-FFF2-40B4-BE49-F238E27FC236}">
                <a16:creationId xmlns:a16="http://schemas.microsoft.com/office/drawing/2014/main" id="{1F1B3AFA-819C-4753-B663-7D0BC412FD69}"/>
              </a:ext>
            </a:extLst>
          </p:cNvPr>
          <p:cNvPicPr>
            <a:picLocks noChangeAspect="1"/>
          </p:cNvPicPr>
          <p:nvPr/>
        </p:nvPicPr>
        <p:blipFill>
          <a:blip r:embed="rId2"/>
          <a:stretch>
            <a:fillRect/>
          </a:stretch>
        </p:blipFill>
        <p:spPr>
          <a:xfrm>
            <a:off x="236944" y="240434"/>
            <a:ext cx="8670111" cy="6115916"/>
          </a:xfrm>
          <a:prstGeom prst="rect">
            <a:avLst/>
          </a:prstGeom>
        </p:spPr>
      </p:pic>
    </p:spTree>
    <p:extLst>
      <p:ext uri="{BB962C8B-B14F-4D97-AF65-F5344CB8AC3E}">
        <p14:creationId xmlns:p14="http://schemas.microsoft.com/office/powerpoint/2010/main" val="2846461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45D345-F8FA-45B9-BD43-13E030E4D63B}"/>
              </a:ext>
            </a:extLst>
          </p:cNvPr>
          <p:cNvSpPr>
            <a:spLocks noGrp="1"/>
          </p:cNvSpPr>
          <p:nvPr>
            <p:ph type="sldNum" sz="quarter" idx="12"/>
          </p:nvPr>
        </p:nvSpPr>
        <p:spPr/>
        <p:txBody>
          <a:bodyPr/>
          <a:lstStyle/>
          <a:p>
            <a:fld id="{C4A8EFBA-C9BC-40A8-B019-914AF4375C02}" type="slidenum">
              <a:rPr lang="en-US" smtClean="0"/>
              <a:pPr/>
              <a:t>56</a:t>
            </a:fld>
            <a:endParaRPr lang="en-US"/>
          </a:p>
        </p:txBody>
      </p:sp>
      <p:pic>
        <p:nvPicPr>
          <p:cNvPr id="4" name="Picture 3">
            <a:extLst>
              <a:ext uri="{FF2B5EF4-FFF2-40B4-BE49-F238E27FC236}">
                <a16:creationId xmlns:a16="http://schemas.microsoft.com/office/drawing/2014/main" id="{D7010515-918E-4518-B78B-84751C20F82B}"/>
              </a:ext>
            </a:extLst>
          </p:cNvPr>
          <p:cNvPicPr>
            <a:picLocks noChangeAspect="1"/>
          </p:cNvPicPr>
          <p:nvPr/>
        </p:nvPicPr>
        <p:blipFill>
          <a:blip r:embed="rId2"/>
          <a:stretch>
            <a:fillRect/>
          </a:stretch>
        </p:blipFill>
        <p:spPr>
          <a:xfrm>
            <a:off x="152399" y="140681"/>
            <a:ext cx="8838947" cy="5955319"/>
          </a:xfrm>
          <a:prstGeom prst="rect">
            <a:avLst/>
          </a:prstGeom>
        </p:spPr>
      </p:pic>
    </p:spTree>
    <p:extLst>
      <p:ext uri="{BB962C8B-B14F-4D97-AF65-F5344CB8AC3E}">
        <p14:creationId xmlns:p14="http://schemas.microsoft.com/office/powerpoint/2010/main" val="2721262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76F2B1-BE00-49AD-8360-201BF184B770}"/>
              </a:ext>
            </a:extLst>
          </p:cNvPr>
          <p:cNvSpPr>
            <a:spLocks noGrp="1"/>
          </p:cNvSpPr>
          <p:nvPr>
            <p:ph type="sldNum" sz="quarter" idx="12"/>
          </p:nvPr>
        </p:nvSpPr>
        <p:spPr/>
        <p:txBody>
          <a:bodyPr/>
          <a:lstStyle/>
          <a:p>
            <a:fld id="{C4A8EFBA-C9BC-40A8-B019-914AF4375C02}" type="slidenum">
              <a:rPr lang="en-US" smtClean="0"/>
              <a:pPr/>
              <a:t>6</a:t>
            </a:fld>
            <a:endParaRPr lang="en-US"/>
          </a:p>
        </p:txBody>
      </p:sp>
      <p:sp>
        <p:nvSpPr>
          <p:cNvPr id="3" name="Text Box 3080">
            <a:extLst>
              <a:ext uri="{FF2B5EF4-FFF2-40B4-BE49-F238E27FC236}">
                <a16:creationId xmlns:a16="http://schemas.microsoft.com/office/drawing/2014/main" id="{EA39E89D-22EF-484A-BC49-E46D7D142F2D}"/>
              </a:ext>
            </a:extLst>
          </p:cNvPr>
          <p:cNvSpPr txBox="1">
            <a:spLocks noChangeArrowheads="1"/>
          </p:cNvSpPr>
          <p:nvPr/>
        </p:nvSpPr>
        <p:spPr bwMode="auto">
          <a:xfrm>
            <a:off x="1352549" y="722840"/>
            <a:ext cx="21526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a:solidFill>
                  <a:srgbClr val="FF3399"/>
                </a:solidFill>
                <a:effectLst>
                  <a:outerShdw blurRad="38100" dist="38100" dir="2700000" algn="tl">
                    <a:srgbClr val="000000"/>
                  </a:outerShdw>
                </a:effectLst>
                <a:latin typeface="Arial" charset="0"/>
              </a:rPr>
              <a:t>Thomson’s Model</a:t>
            </a:r>
          </a:p>
        </p:txBody>
      </p:sp>
      <p:pic>
        <p:nvPicPr>
          <p:cNvPr id="4" name="Picture 3083" descr="plum">
            <a:extLst>
              <a:ext uri="{FF2B5EF4-FFF2-40B4-BE49-F238E27FC236}">
                <a16:creationId xmlns:a16="http://schemas.microsoft.com/office/drawing/2014/main" id="{30C450F0-E9F9-407D-BD5C-DA491A525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68" y="1145771"/>
            <a:ext cx="3468770" cy="4842682"/>
          </a:xfrm>
          <a:prstGeom prst="rect">
            <a:avLst/>
          </a:prstGeom>
          <a:noFill/>
          <a:ln w="25400">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084" descr="ruther">
            <a:extLst>
              <a:ext uri="{FF2B5EF4-FFF2-40B4-BE49-F238E27FC236}">
                <a16:creationId xmlns:a16="http://schemas.microsoft.com/office/drawing/2014/main" id="{9B537BFC-0701-4855-BACB-5A88AF775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567" y="1295400"/>
            <a:ext cx="4493265" cy="4464595"/>
          </a:xfrm>
          <a:prstGeom prst="rect">
            <a:avLst/>
          </a:prstGeom>
          <a:noFill/>
          <a:ln w="254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3085">
            <a:extLst>
              <a:ext uri="{FF2B5EF4-FFF2-40B4-BE49-F238E27FC236}">
                <a16:creationId xmlns:a16="http://schemas.microsoft.com/office/drawing/2014/main" id="{32EDC145-A385-4684-824B-29DC2AAE53BA}"/>
              </a:ext>
            </a:extLst>
          </p:cNvPr>
          <p:cNvSpPr txBox="1">
            <a:spLocks noChangeArrowheads="1"/>
          </p:cNvSpPr>
          <p:nvPr/>
        </p:nvSpPr>
        <p:spPr bwMode="auto">
          <a:xfrm>
            <a:off x="5331064" y="773668"/>
            <a:ext cx="22551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a:solidFill>
                  <a:srgbClr val="FF3399"/>
                </a:solidFill>
                <a:effectLst>
                  <a:outerShdw blurRad="38100" dist="38100" dir="2700000" algn="tl">
                    <a:srgbClr val="000000"/>
                  </a:outerShdw>
                </a:effectLst>
                <a:latin typeface="Arial" charset="0"/>
              </a:rPr>
              <a:t>Rutherford’s Model</a:t>
            </a:r>
          </a:p>
        </p:txBody>
      </p:sp>
    </p:spTree>
    <p:extLst>
      <p:ext uri="{BB962C8B-B14F-4D97-AF65-F5344CB8AC3E}">
        <p14:creationId xmlns:p14="http://schemas.microsoft.com/office/powerpoint/2010/main" val="1998910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08F77B-94BE-45B4-99B6-5A7B0E78D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218" y="4675952"/>
            <a:ext cx="4523294" cy="1900839"/>
          </a:xfrm>
          <a:prstGeom prst="rect">
            <a:avLst/>
          </a:prstGeom>
        </p:spPr>
      </p:pic>
      <p:sp>
        <p:nvSpPr>
          <p:cNvPr id="2" name="Slide Number Placeholder 1">
            <a:extLst>
              <a:ext uri="{FF2B5EF4-FFF2-40B4-BE49-F238E27FC236}">
                <a16:creationId xmlns:a16="http://schemas.microsoft.com/office/drawing/2014/main" id="{E24F265F-FB88-411F-BC99-660FA1238312}"/>
              </a:ext>
            </a:extLst>
          </p:cNvPr>
          <p:cNvSpPr>
            <a:spLocks noGrp="1"/>
          </p:cNvSpPr>
          <p:nvPr>
            <p:ph type="sldNum" sz="quarter" idx="12"/>
          </p:nvPr>
        </p:nvSpPr>
        <p:spPr/>
        <p:txBody>
          <a:bodyPr/>
          <a:lstStyle/>
          <a:p>
            <a:fld id="{C4A8EFBA-C9BC-40A8-B019-914AF4375C02}" type="slidenum">
              <a:rPr lang="en-US" smtClean="0"/>
              <a:pPr/>
              <a:t>7</a:t>
            </a:fld>
            <a:endParaRPr lang="en-US"/>
          </a:p>
        </p:txBody>
      </p:sp>
      <p:sp>
        <p:nvSpPr>
          <p:cNvPr id="6" name="Rectangle 5">
            <a:extLst>
              <a:ext uri="{FF2B5EF4-FFF2-40B4-BE49-F238E27FC236}">
                <a16:creationId xmlns:a16="http://schemas.microsoft.com/office/drawing/2014/main" id="{0FFDA4C7-26CF-4F67-A593-798A7B7627CF}"/>
              </a:ext>
            </a:extLst>
          </p:cNvPr>
          <p:cNvSpPr/>
          <p:nvPr/>
        </p:nvSpPr>
        <p:spPr>
          <a:xfrm>
            <a:off x="2445109" y="252580"/>
            <a:ext cx="4245265" cy="523220"/>
          </a:xfrm>
          <a:prstGeom prst="rect">
            <a:avLst/>
          </a:prstGeom>
        </p:spPr>
        <p:txBody>
          <a:bodyPr wrap="none">
            <a:spAutoFit/>
          </a:bodyPr>
          <a:lstStyle/>
          <a:p>
            <a:r>
              <a:rPr lang="en-US" sz="2800" b="1" dirty="0">
                <a:solidFill>
                  <a:srgbClr val="000066"/>
                </a:solidFill>
                <a:latin typeface="Cambria" panose="02040503050406030204" pitchFamily="18" charset="0"/>
                <a:ea typeface="Cambria" panose="02040503050406030204" pitchFamily="18" charset="0"/>
              </a:rPr>
              <a:t>Niels Bohr Atomic Model</a:t>
            </a:r>
            <a:endParaRPr lang="en-US" sz="2800" b="1" i="0" dirty="0">
              <a:solidFill>
                <a:srgbClr val="000066"/>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517813F5-2F0A-43D7-A07E-7B0F6F927FE9}"/>
              </a:ext>
            </a:extLst>
          </p:cNvPr>
          <p:cNvSpPr/>
          <p:nvPr/>
        </p:nvSpPr>
        <p:spPr>
          <a:xfrm>
            <a:off x="2824741" y="2844593"/>
            <a:ext cx="6214069" cy="1631216"/>
          </a:xfrm>
          <a:prstGeom prst="rect">
            <a:avLst/>
          </a:prstGeom>
        </p:spPr>
        <p:txBody>
          <a:bodyPr wrap="square">
            <a:spAutoFit/>
          </a:bodyPr>
          <a:lstStyle/>
          <a:p>
            <a:pPr marL="342900" indent="-342900" algn="just">
              <a:buFont typeface="Wingdings" panose="05000000000000000000" pitchFamily="2" charset="2"/>
              <a:buChar char="v"/>
            </a:pPr>
            <a:r>
              <a:rPr lang="en-US" sz="2000" b="1" dirty="0">
                <a:solidFill>
                  <a:srgbClr val="990033"/>
                </a:solidFill>
                <a:latin typeface="Cambria" panose="02040503050406030204" pitchFamily="18" charset="0"/>
                <a:ea typeface="Cambria" panose="02040503050406030204" pitchFamily="18" charset="0"/>
              </a:rPr>
              <a:t>Electrons can only gain and lose energy by jumping from one allowed orbit to another, absorbing or emitting electromagnetic radiation with a frequency ν determined by the energy difference of the levels</a:t>
            </a:r>
          </a:p>
        </p:txBody>
      </p:sp>
      <p:pic>
        <p:nvPicPr>
          <p:cNvPr id="9" name="Picture 8">
            <a:extLst>
              <a:ext uri="{FF2B5EF4-FFF2-40B4-BE49-F238E27FC236}">
                <a16:creationId xmlns:a16="http://schemas.microsoft.com/office/drawing/2014/main" id="{49EAE0C9-B19A-4B96-900A-9E8D680D1E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631" y="5252253"/>
            <a:ext cx="1629835" cy="1578903"/>
          </a:xfrm>
          <a:prstGeom prst="rect">
            <a:avLst/>
          </a:prstGeom>
        </p:spPr>
      </p:pic>
      <p:sp>
        <p:nvSpPr>
          <p:cNvPr id="3" name="Rectangle 2">
            <a:extLst>
              <a:ext uri="{FF2B5EF4-FFF2-40B4-BE49-F238E27FC236}">
                <a16:creationId xmlns:a16="http://schemas.microsoft.com/office/drawing/2014/main" id="{729BB319-99A4-4A25-8597-9F8C8A279075}"/>
              </a:ext>
            </a:extLst>
          </p:cNvPr>
          <p:cNvSpPr/>
          <p:nvPr/>
        </p:nvSpPr>
        <p:spPr>
          <a:xfrm>
            <a:off x="742488" y="4941022"/>
            <a:ext cx="1340432" cy="369332"/>
          </a:xfrm>
          <a:prstGeom prst="rect">
            <a:avLst/>
          </a:prstGeom>
        </p:spPr>
        <p:txBody>
          <a:bodyPr wrap="none">
            <a:spAutoFit/>
          </a:bodyPr>
          <a:lstStyle/>
          <a:p>
            <a:r>
              <a:rPr lang="en-US" b="1" dirty="0">
                <a:solidFill>
                  <a:srgbClr val="0000CC"/>
                </a:solidFill>
                <a:latin typeface="Cambria" panose="02040503050406030204" pitchFamily="18" charset="0"/>
                <a:ea typeface="Cambria" panose="02040503050406030204" pitchFamily="18" charset="0"/>
              </a:rPr>
              <a:t>Niels Bohr </a:t>
            </a:r>
            <a:endParaRPr lang="en-US" dirty="0">
              <a:solidFill>
                <a:srgbClr val="0000CC"/>
              </a:solidFill>
            </a:endParaRPr>
          </a:p>
        </p:txBody>
      </p:sp>
      <p:pic>
        <p:nvPicPr>
          <p:cNvPr id="12" name="Picture 11">
            <a:extLst>
              <a:ext uri="{FF2B5EF4-FFF2-40B4-BE49-F238E27FC236}">
                <a16:creationId xmlns:a16="http://schemas.microsoft.com/office/drawing/2014/main" id="{FF5DD64E-C2CE-4734-A5F0-4D24066EAA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03" y="2877531"/>
            <a:ext cx="2826649" cy="2086862"/>
          </a:xfrm>
          <a:prstGeom prst="rect">
            <a:avLst/>
          </a:prstGeom>
        </p:spPr>
      </p:pic>
      <p:sp>
        <p:nvSpPr>
          <p:cNvPr id="13" name="Rectangle 12">
            <a:extLst>
              <a:ext uri="{FF2B5EF4-FFF2-40B4-BE49-F238E27FC236}">
                <a16:creationId xmlns:a16="http://schemas.microsoft.com/office/drawing/2014/main" id="{1A501083-9C15-4BC4-92B5-9BDBB8859F49}"/>
              </a:ext>
            </a:extLst>
          </p:cNvPr>
          <p:cNvSpPr/>
          <p:nvPr/>
        </p:nvSpPr>
        <p:spPr>
          <a:xfrm>
            <a:off x="143884" y="679609"/>
            <a:ext cx="8847716" cy="2215991"/>
          </a:xfrm>
          <a:prstGeom prst="rect">
            <a:avLst/>
          </a:prstGeom>
        </p:spPr>
        <p:txBody>
          <a:bodyPr wrap="square">
            <a:spAutoFit/>
          </a:bodyPr>
          <a:lstStyle/>
          <a:p>
            <a:pPr algn="just">
              <a:spcBef>
                <a:spcPts val="600"/>
              </a:spcBef>
            </a:pPr>
            <a:r>
              <a:rPr lang="en-US" sz="2000" b="1" dirty="0">
                <a:solidFill>
                  <a:srgbClr val="800000"/>
                </a:solidFill>
                <a:latin typeface="Cambria" panose="02040503050406030204" pitchFamily="18" charset="0"/>
                <a:ea typeface="Cambria" panose="02040503050406030204" pitchFamily="18" charset="0"/>
              </a:rPr>
              <a:t>In 1913 Niels Bohr proposed the Bohr Model to understand the atomic structure and quantum theory, for which he received Nobel Prize in Physics in 1922.  </a:t>
            </a:r>
          </a:p>
          <a:p>
            <a:pPr algn="just"/>
            <a:endParaRPr lang="en-US" b="1" dirty="0">
              <a:solidFill>
                <a:srgbClr val="C00000"/>
              </a:solidFill>
              <a:latin typeface="Cambria" panose="02040503050406030204" pitchFamily="18" charset="0"/>
              <a:ea typeface="Cambria" panose="02040503050406030204" pitchFamily="18" charset="0"/>
            </a:endParaRPr>
          </a:p>
          <a:p>
            <a:pPr marL="285750" indent="-285750" algn="just">
              <a:buFont typeface="Wingdings" panose="05000000000000000000" pitchFamily="2" charset="2"/>
              <a:buChar char="v"/>
            </a:pPr>
            <a:r>
              <a:rPr lang="en-US" sz="2000" b="1" dirty="0">
                <a:solidFill>
                  <a:srgbClr val="00007A"/>
                </a:solidFill>
                <a:latin typeface="Cambria" panose="02040503050406030204" pitchFamily="18" charset="0"/>
                <a:ea typeface="Cambria" panose="02040503050406030204" pitchFamily="18" charset="0"/>
              </a:rPr>
              <a:t>The electron is able to revolve in certain stable orbits around the nucleus without radiating any energy - called stationary orbits and are attained at certain discrete distances from the nucleus.</a:t>
            </a:r>
          </a:p>
        </p:txBody>
      </p:sp>
      <p:pic>
        <p:nvPicPr>
          <p:cNvPr id="15" name="Picture 14">
            <a:extLst>
              <a:ext uri="{FF2B5EF4-FFF2-40B4-BE49-F238E27FC236}">
                <a16:creationId xmlns:a16="http://schemas.microsoft.com/office/drawing/2014/main" id="{284F58FC-67D4-47EA-8AA9-28E0E3B89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693" y="5075211"/>
            <a:ext cx="2055752" cy="1782789"/>
          </a:xfrm>
          <a:prstGeom prst="rect">
            <a:avLst/>
          </a:prstGeom>
        </p:spPr>
      </p:pic>
    </p:spTree>
    <p:extLst>
      <p:ext uri="{BB962C8B-B14F-4D97-AF65-F5344CB8AC3E}">
        <p14:creationId xmlns:p14="http://schemas.microsoft.com/office/powerpoint/2010/main" val="566201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810CF-4D0C-4450-B61B-7DD1789D760B}"/>
              </a:ext>
            </a:extLst>
          </p:cNvPr>
          <p:cNvPicPr>
            <a:picLocks noChangeAspect="1"/>
          </p:cNvPicPr>
          <p:nvPr/>
        </p:nvPicPr>
        <p:blipFill>
          <a:blip r:embed="rId2"/>
          <a:stretch>
            <a:fillRect/>
          </a:stretch>
        </p:blipFill>
        <p:spPr>
          <a:xfrm>
            <a:off x="4741662" y="956773"/>
            <a:ext cx="4305568" cy="5715000"/>
          </a:xfrm>
          <a:prstGeom prst="rect">
            <a:avLst/>
          </a:prstGeom>
        </p:spPr>
      </p:pic>
      <p:sp>
        <p:nvSpPr>
          <p:cNvPr id="2" name="Slide Number Placeholder 1">
            <a:extLst>
              <a:ext uri="{FF2B5EF4-FFF2-40B4-BE49-F238E27FC236}">
                <a16:creationId xmlns:a16="http://schemas.microsoft.com/office/drawing/2014/main" id="{F7DF675F-9C67-410A-A6E2-7C111C7D0325}"/>
              </a:ext>
            </a:extLst>
          </p:cNvPr>
          <p:cNvSpPr>
            <a:spLocks noGrp="1"/>
          </p:cNvSpPr>
          <p:nvPr>
            <p:ph type="sldNum" sz="quarter" idx="12"/>
          </p:nvPr>
        </p:nvSpPr>
        <p:spPr/>
        <p:txBody>
          <a:bodyPr/>
          <a:lstStyle/>
          <a:p>
            <a:fld id="{C4A8EFBA-C9BC-40A8-B019-914AF4375C02}" type="slidenum">
              <a:rPr lang="en-US" smtClean="0"/>
              <a:pPr/>
              <a:t>8</a:t>
            </a:fld>
            <a:endParaRPr lang="en-US"/>
          </a:p>
        </p:txBody>
      </p:sp>
      <p:sp>
        <p:nvSpPr>
          <p:cNvPr id="7" name="Rectangle 6">
            <a:extLst>
              <a:ext uri="{FF2B5EF4-FFF2-40B4-BE49-F238E27FC236}">
                <a16:creationId xmlns:a16="http://schemas.microsoft.com/office/drawing/2014/main" id="{86E30E83-45FC-4761-BB4D-2359C9E79F09}"/>
              </a:ext>
            </a:extLst>
          </p:cNvPr>
          <p:cNvSpPr/>
          <p:nvPr/>
        </p:nvSpPr>
        <p:spPr>
          <a:xfrm>
            <a:off x="96770" y="3592903"/>
            <a:ext cx="5083446" cy="2862322"/>
          </a:xfrm>
          <a:prstGeom prst="rect">
            <a:avLst/>
          </a:prstGeom>
        </p:spPr>
        <p:txBody>
          <a:bodyPr wrap="square">
            <a:spAutoFit/>
          </a:bodyPr>
          <a:lstStyle/>
          <a:p>
            <a:pPr algn="just"/>
            <a:r>
              <a:rPr lang="en-US" sz="2000" b="1" dirty="0"/>
              <a:t>Rutherford's theory of </a:t>
            </a:r>
            <a:r>
              <a:rPr lang="en-US" sz="2000" b="1" dirty="0">
                <a:solidFill>
                  <a:srgbClr val="FF0000"/>
                </a:solidFill>
              </a:rPr>
              <a:t>Neutrons</a:t>
            </a:r>
            <a:r>
              <a:rPr lang="en-US" sz="2000" b="1" dirty="0"/>
              <a:t> was proved in </a:t>
            </a:r>
            <a:r>
              <a:rPr lang="en-US" sz="2000" b="1" dirty="0">
                <a:solidFill>
                  <a:srgbClr val="C00000"/>
                </a:solidFill>
              </a:rPr>
              <a:t>1932 </a:t>
            </a:r>
            <a:r>
              <a:rPr lang="en-US" sz="2000" b="1" dirty="0"/>
              <a:t>by his associate </a:t>
            </a:r>
            <a:r>
              <a:rPr lang="en-US" sz="2000" b="1" dirty="0">
                <a:solidFill>
                  <a:srgbClr val="FF0000"/>
                </a:solidFill>
              </a:rPr>
              <a:t>James Chadwick</a:t>
            </a:r>
            <a:r>
              <a:rPr lang="en-US" sz="2000" b="1" dirty="0"/>
              <a:t>, who recognized neutrons immediately when they were produced by other scientists and later himself, in bombarding beryllium with alpha particles. In 1935, Chadwick was awarded the Nobel Prize in Physics for this discovery.</a:t>
            </a:r>
          </a:p>
        </p:txBody>
      </p:sp>
      <p:sp>
        <p:nvSpPr>
          <p:cNvPr id="8" name="Rectangle 7">
            <a:extLst>
              <a:ext uri="{FF2B5EF4-FFF2-40B4-BE49-F238E27FC236}">
                <a16:creationId xmlns:a16="http://schemas.microsoft.com/office/drawing/2014/main" id="{BA93555A-42CB-4E7A-BC5F-E6BA13B01959}"/>
              </a:ext>
            </a:extLst>
          </p:cNvPr>
          <p:cNvSpPr/>
          <p:nvPr/>
        </p:nvSpPr>
        <p:spPr>
          <a:xfrm>
            <a:off x="2748327" y="170551"/>
            <a:ext cx="3647345" cy="523220"/>
          </a:xfrm>
          <a:prstGeom prst="rect">
            <a:avLst/>
          </a:prstGeom>
        </p:spPr>
        <p:txBody>
          <a:bodyPr wrap="none">
            <a:spAutoFit/>
          </a:bodyPr>
          <a:lstStyle/>
          <a:p>
            <a:r>
              <a:rPr lang="en-US" sz="2800" b="1" dirty="0">
                <a:solidFill>
                  <a:srgbClr val="FF0000"/>
                </a:solidFill>
                <a:latin typeface="Cambria" panose="02040503050406030204" pitchFamily="18" charset="0"/>
                <a:ea typeface="Cambria" panose="02040503050406030204" pitchFamily="18" charset="0"/>
              </a:rPr>
              <a:t>Discovery of Neutron</a:t>
            </a:r>
            <a:endParaRPr lang="en-US" sz="2800" b="1" i="0" dirty="0">
              <a:solidFill>
                <a:srgbClr val="FF0000"/>
              </a:solidFill>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0B8F41DD-D5DF-4CEB-839C-269E1B4C5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19199"/>
            <a:ext cx="1524000" cy="2286001"/>
          </a:xfrm>
          <a:prstGeom prst="rect">
            <a:avLst/>
          </a:prstGeom>
        </p:spPr>
      </p:pic>
      <p:pic>
        <p:nvPicPr>
          <p:cNvPr id="13" name="Picture 12">
            <a:extLst>
              <a:ext uri="{FF2B5EF4-FFF2-40B4-BE49-F238E27FC236}">
                <a16:creationId xmlns:a16="http://schemas.microsoft.com/office/drawing/2014/main" id="{A2A49CC8-9B6F-4213-B62D-07A96B21C5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1063985"/>
            <a:ext cx="3217662" cy="2508603"/>
          </a:xfrm>
          <a:prstGeom prst="rect">
            <a:avLst/>
          </a:prstGeom>
        </p:spPr>
      </p:pic>
      <p:sp>
        <p:nvSpPr>
          <p:cNvPr id="14" name="Rectangle 13">
            <a:extLst>
              <a:ext uri="{FF2B5EF4-FFF2-40B4-BE49-F238E27FC236}">
                <a16:creationId xmlns:a16="http://schemas.microsoft.com/office/drawing/2014/main" id="{9568E23B-A833-4772-AAE7-377B79BFC474}"/>
              </a:ext>
            </a:extLst>
          </p:cNvPr>
          <p:cNvSpPr/>
          <p:nvPr/>
        </p:nvSpPr>
        <p:spPr>
          <a:xfrm>
            <a:off x="304800" y="703928"/>
            <a:ext cx="2770310" cy="461665"/>
          </a:xfrm>
          <a:prstGeom prst="rect">
            <a:avLst/>
          </a:prstGeom>
        </p:spPr>
        <p:txBody>
          <a:bodyPr wrap="none">
            <a:spAutoFit/>
          </a:bodyPr>
          <a:lstStyle/>
          <a:p>
            <a:r>
              <a:rPr lang="en-US" sz="2400" b="1" dirty="0"/>
              <a:t>James Chadwick</a:t>
            </a:r>
            <a:endParaRPr lang="en-US" sz="2400" dirty="0"/>
          </a:p>
        </p:txBody>
      </p:sp>
    </p:spTree>
    <p:extLst>
      <p:ext uri="{BB962C8B-B14F-4D97-AF65-F5344CB8AC3E}">
        <p14:creationId xmlns:p14="http://schemas.microsoft.com/office/powerpoint/2010/main" val="403004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0500AD-640D-4785-B5FB-B4E5201899A0}"/>
              </a:ext>
            </a:extLst>
          </p:cNvPr>
          <p:cNvSpPr>
            <a:spLocks noGrp="1"/>
          </p:cNvSpPr>
          <p:nvPr>
            <p:ph type="sldNum" sz="quarter" idx="12"/>
          </p:nvPr>
        </p:nvSpPr>
        <p:spPr/>
        <p:txBody>
          <a:bodyPr/>
          <a:lstStyle/>
          <a:p>
            <a:fld id="{C4A8EFBA-C9BC-40A8-B019-914AF4375C02}" type="slidenum">
              <a:rPr lang="en-US" smtClean="0"/>
              <a:pPr/>
              <a:t>9</a:t>
            </a:fld>
            <a:endParaRPr lang="en-US"/>
          </a:p>
        </p:txBody>
      </p:sp>
      <p:pic>
        <p:nvPicPr>
          <p:cNvPr id="4" name="Picture 3">
            <a:extLst>
              <a:ext uri="{FF2B5EF4-FFF2-40B4-BE49-F238E27FC236}">
                <a16:creationId xmlns:a16="http://schemas.microsoft.com/office/drawing/2014/main" id="{C0D1E54E-49B1-42CB-9DE5-E147A95A5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659745"/>
            <a:ext cx="6019800" cy="6019800"/>
          </a:xfrm>
          <a:prstGeom prst="rect">
            <a:avLst/>
          </a:prstGeom>
        </p:spPr>
      </p:pic>
      <p:sp>
        <p:nvSpPr>
          <p:cNvPr id="5" name="Rectangle 4">
            <a:extLst>
              <a:ext uri="{FF2B5EF4-FFF2-40B4-BE49-F238E27FC236}">
                <a16:creationId xmlns:a16="http://schemas.microsoft.com/office/drawing/2014/main" id="{569140BF-6CBB-449D-A36B-D38D3AC8ECD5}"/>
              </a:ext>
            </a:extLst>
          </p:cNvPr>
          <p:cNvSpPr/>
          <p:nvPr/>
        </p:nvSpPr>
        <p:spPr>
          <a:xfrm>
            <a:off x="2743200" y="136525"/>
            <a:ext cx="4323812" cy="523220"/>
          </a:xfrm>
          <a:prstGeom prst="rect">
            <a:avLst/>
          </a:prstGeom>
        </p:spPr>
        <p:txBody>
          <a:bodyPr wrap="none">
            <a:spAutoFit/>
          </a:bodyPr>
          <a:lstStyle/>
          <a:p>
            <a:r>
              <a:rPr lang="en-US" sz="2800" b="1" dirty="0">
                <a:solidFill>
                  <a:srgbClr val="C00000"/>
                </a:solidFill>
                <a:latin typeface="Cambria" panose="02040503050406030204" pitchFamily="18" charset="0"/>
                <a:ea typeface="Cambria" panose="02040503050406030204" pitchFamily="18" charset="0"/>
              </a:rPr>
              <a:t>Niels Bohr Atomic Model </a:t>
            </a:r>
            <a:endParaRPr lang="en-US" sz="2800" dirty="0"/>
          </a:p>
        </p:txBody>
      </p:sp>
    </p:spTree>
    <p:extLst>
      <p:ext uri="{BB962C8B-B14F-4D97-AF65-F5344CB8AC3E}">
        <p14:creationId xmlns:p14="http://schemas.microsoft.com/office/powerpoint/2010/main" val="1441882237"/>
      </p:ext>
    </p:extLst>
  </p:cSld>
  <p:clrMapOvr>
    <a:masterClrMapping/>
  </p:clrMapOvr>
</p:sld>
</file>

<file path=ppt/theme/theme1.xml><?xml version="1.0" encoding="utf-8"?>
<a:theme xmlns:a="http://schemas.openxmlformats.org/drawingml/2006/main" name="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11587</TotalTime>
  <Words>4134</Words>
  <Application>Microsoft Office PowerPoint</Application>
  <PresentationFormat>On-screen Show (4:3)</PresentationFormat>
  <Paragraphs>356</Paragraphs>
  <Slides>56</Slides>
  <Notes>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56</vt:i4>
      </vt:variant>
    </vt:vector>
  </HeadingPairs>
  <TitlesOfParts>
    <vt:vector size="71" baseType="lpstr">
      <vt:lpstr>Arial</vt:lpstr>
      <vt:lpstr>ArialMT,Bold</vt:lpstr>
      <vt:lpstr>Book Antiqua</vt:lpstr>
      <vt:lpstr>Calibri</vt:lpstr>
      <vt:lpstr>Cambria</vt:lpstr>
      <vt:lpstr>Cambria Math</vt:lpstr>
      <vt:lpstr>Century Gothic</vt:lpstr>
      <vt:lpstr>Libre Franklin</vt:lpstr>
      <vt:lpstr>Tahoma</vt:lpstr>
      <vt:lpstr>Times New Roman</vt:lpstr>
      <vt:lpstr>Wingdings</vt:lpstr>
      <vt:lpstr>Office Theme</vt:lpstr>
      <vt:lpstr>Chart</vt:lpstr>
      <vt:lpstr>Equation</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 of Bismuth Nitrate doping on Mechanical and Dielectric  Properties of PVA-LiClO4 Composites</dc:title>
  <dc:creator>vidyashree</dc:creator>
  <cp:lastModifiedBy>Rajashekhar</cp:lastModifiedBy>
  <cp:revision>775</cp:revision>
  <dcterms:created xsi:type="dcterms:W3CDTF">2015-11-17T08:49:24Z</dcterms:created>
  <dcterms:modified xsi:type="dcterms:W3CDTF">2022-09-19T17:46:58Z</dcterms:modified>
</cp:coreProperties>
</file>